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8" r:id="rId2"/>
    <p:sldId id="275" r:id="rId3"/>
    <p:sldId id="290" r:id="rId4"/>
    <p:sldId id="291" r:id="rId5"/>
    <p:sldId id="292" r:id="rId6"/>
    <p:sldId id="274" r:id="rId7"/>
    <p:sldId id="323" r:id="rId8"/>
    <p:sldId id="293" r:id="rId9"/>
    <p:sldId id="294" r:id="rId10"/>
    <p:sldId id="324" r:id="rId11"/>
    <p:sldId id="325" r:id="rId12"/>
    <p:sldId id="326" r:id="rId13"/>
    <p:sldId id="327" r:id="rId14"/>
    <p:sldId id="296" r:id="rId15"/>
    <p:sldId id="297" r:id="rId16"/>
    <p:sldId id="298" r:id="rId17"/>
    <p:sldId id="299" r:id="rId18"/>
    <p:sldId id="300" r:id="rId19"/>
    <p:sldId id="328"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幼圆" panose="02010509060101010101" pitchFamily="49"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4618" autoAdjust="0"/>
  </p:normalViewPr>
  <p:slideViewPr>
    <p:cSldViewPr snapToGrid="0" showGuides="1">
      <p:cViewPr varScale="1">
        <p:scale>
          <a:sx n="83" d="100"/>
          <a:sy n="83" d="100"/>
        </p:scale>
        <p:origin x="686" y="67"/>
      </p:cViewPr>
      <p:guideLst>
        <p:guide orient="horz" pos="2159"/>
        <p:guide pos="3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2020/12/15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t="-6000" b="-6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lionbridge.ai/articles/how-to-build-a-twitter-sentiment-analysis-system/"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NUL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6432" y="1097600"/>
            <a:ext cx="7495569" cy="5760400"/>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0"/>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71550" y="4348475"/>
            <a:ext cx="4253087" cy="369332"/>
          </a:xfrm>
          <a:prstGeom prst="rect">
            <a:avLst/>
          </a:prstGeom>
          <a:solidFill>
            <a:schemeClr val="bg1"/>
          </a:solidFill>
        </p:spPr>
        <p:txBody>
          <a:bodyPr wrap="none" rtlCol="0">
            <a:spAutoFit/>
          </a:bodyPr>
          <a:lstStyle/>
          <a:p>
            <a:r>
              <a:rPr lang="zh-CN" altLang="en-US" dirty="0">
                <a:solidFill>
                  <a:srgbClr val="48A2A0"/>
                </a:solidFill>
              </a:rPr>
              <a:t>计算机</a:t>
            </a:r>
            <a:r>
              <a:rPr lang="en-US" altLang="zh-CN" dirty="0">
                <a:solidFill>
                  <a:srgbClr val="48A2A0"/>
                </a:solidFill>
              </a:rPr>
              <a:t>181</a:t>
            </a:r>
            <a:r>
              <a:rPr lang="zh-CN" altLang="en-US" dirty="0">
                <a:solidFill>
                  <a:srgbClr val="48A2A0"/>
                </a:solidFill>
              </a:rPr>
              <a:t>班 </a:t>
            </a:r>
            <a:r>
              <a:rPr lang="en-US" altLang="zh-CN" dirty="0">
                <a:solidFill>
                  <a:srgbClr val="48A2A0"/>
                </a:solidFill>
              </a:rPr>
              <a:t>- </a:t>
            </a:r>
            <a:r>
              <a:rPr lang="zh-CN" altLang="en-US" dirty="0">
                <a:solidFill>
                  <a:srgbClr val="48A2A0"/>
                </a:solidFill>
              </a:rPr>
              <a:t>吴浩邦、王良杰、郭子健</a:t>
            </a:r>
          </a:p>
        </p:txBody>
      </p:sp>
      <p:sp>
        <p:nvSpPr>
          <p:cNvPr id="10" name="矩形 9"/>
          <p:cNvSpPr/>
          <p:nvPr/>
        </p:nvSpPr>
        <p:spPr>
          <a:xfrm>
            <a:off x="737021" y="2330659"/>
            <a:ext cx="4496744" cy="923330"/>
          </a:xfrm>
          <a:prstGeom prst="rect">
            <a:avLst/>
          </a:prstGeom>
        </p:spPr>
        <p:txBody>
          <a:bodyPr wrap="none">
            <a:spAutoFit/>
          </a:bodyPr>
          <a:lstStyle/>
          <a:p>
            <a:r>
              <a:rPr lang="zh-CN" altLang="en-US" sz="5400" b="1" dirty="0">
                <a:solidFill>
                  <a:schemeClr val="bg1"/>
                </a:solidFill>
                <a:latin typeface="Gotham Rounded Medium" panose="02000000000000000000" pitchFamily="50" charset="0"/>
              </a:rPr>
              <a:t>豆瓣电影分析</a:t>
            </a:r>
            <a:r>
              <a:rPr lang="en-US" altLang="zh-CN" sz="5400" b="1" dirty="0">
                <a:solidFill>
                  <a:schemeClr val="bg1"/>
                </a:solidFill>
                <a:latin typeface="Gotham Rounded Medium" panose="02000000000000000000" pitchFamily="50" charset="0"/>
              </a:rPr>
              <a:t> </a:t>
            </a:r>
            <a:endParaRPr lang="zh-CN" altLang="en-US" sz="5400" dirty="0"/>
          </a:p>
        </p:txBody>
      </p:sp>
      <p:sp>
        <p:nvSpPr>
          <p:cNvPr id="13" name="文本框 12"/>
          <p:cNvSpPr txBox="1"/>
          <p:nvPr/>
        </p:nvSpPr>
        <p:spPr>
          <a:xfrm>
            <a:off x="768553" y="3767530"/>
            <a:ext cx="6034267" cy="276999"/>
          </a:xfrm>
          <a:prstGeom prst="rect">
            <a:avLst/>
          </a:prstGeom>
          <a:noFill/>
        </p:spPr>
        <p:txBody>
          <a:bodyPr wrap="square" rtlCol="0">
            <a:spAutoFit/>
          </a:bodyPr>
          <a:lstStyle/>
          <a:p>
            <a:endParaRPr lang="zh-CN" altLang="en-US" sz="1200" dirty="0">
              <a:solidFill>
                <a:schemeClr val="bg1"/>
              </a:solidFill>
            </a:endParaRPr>
          </a:p>
        </p:txBody>
      </p:sp>
      <p:sp>
        <p:nvSpPr>
          <p:cNvPr id="14" name="矩形 13"/>
          <p:cNvSpPr/>
          <p:nvPr/>
        </p:nvSpPr>
        <p:spPr>
          <a:xfrm>
            <a:off x="1797830" y="4348475"/>
            <a:ext cx="184731" cy="369332"/>
          </a:xfrm>
          <a:prstGeom prst="rect">
            <a:avLst/>
          </a:prstGeom>
        </p:spPr>
        <p:txBody>
          <a:bodyPr wrap="none">
            <a:spAutoFit/>
          </a:bodyPr>
          <a:lstStyle/>
          <a:p>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198880" cy="398780"/>
          </a:xfrm>
          <a:prstGeom prst="rect">
            <a:avLst/>
          </a:prstGeom>
        </p:spPr>
        <p:txBody>
          <a:bodyPr wrap="none">
            <a:spAutoFit/>
          </a:bodyPr>
          <a:lstStyle/>
          <a:p>
            <a:r>
              <a:rPr lang="zh-CN" altLang="en-US" sz="2000" b="1" dirty="0">
                <a:solidFill>
                  <a:schemeClr val="tx1">
                    <a:lumMod val="75000"/>
                    <a:lumOff val="25000"/>
                  </a:schemeClr>
                </a:solidFill>
              </a:rPr>
              <a:t>爬取评论</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7" name="Text Box 186"/>
          <p:cNvSpPr txBox="1"/>
          <p:nvPr/>
        </p:nvSpPr>
        <p:spPr>
          <a:xfrm>
            <a:off x="876300" y="1449705"/>
            <a:ext cx="3348355" cy="1198880"/>
          </a:xfrm>
          <a:prstGeom prst="rect">
            <a:avLst/>
          </a:prstGeom>
          <a:noFill/>
        </p:spPr>
        <p:txBody>
          <a:bodyPr wrap="square" rtlCol="0">
            <a:spAutoFit/>
          </a:bodyPr>
          <a:lstStyle/>
          <a:p>
            <a:r>
              <a:rPr lang="zh-CN" altLang="en-US"/>
              <a:t>在豆瓣上爬取影评的时候，电影的评论一般是在展开式的里面，想要爬取完整的评论就必须进入到指定的</a:t>
            </a:r>
            <a:r>
              <a:rPr lang="en-US" altLang="zh-CN"/>
              <a:t>url</a:t>
            </a:r>
            <a:r>
              <a:rPr lang="zh-CN" altLang="en-US"/>
              <a:t>进行访问。</a:t>
            </a:r>
          </a:p>
        </p:txBody>
      </p:sp>
      <p:pic>
        <p:nvPicPr>
          <p:cNvPr id="190" name="Picture 189"/>
          <p:cNvPicPr>
            <a:picLocks noChangeAspect="1"/>
          </p:cNvPicPr>
          <p:nvPr/>
        </p:nvPicPr>
        <p:blipFill>
          <a:blip r:embed="rId2"/>
          <a:stretch>
            <a:fillRect/>
          </a:stretch>
        </p:blipFill>
        <p:spPr>
          <a:xfrm>
            <a:off x="4897755" y="1106805"/>
            <a:ext cx="6553200" cy="2047875"/>
          </a:xfrm>
          <a:prstGeom prst="rect">
            <a:avLst/>
          </a:prstGeom>
        </p:spPr>
      </p:pic>
      <p:pic>
        <p:nvPicPr>
          <p:cNvPr id="191" name="Picture 190"/>
          <p:cNvPicPr>
            <a:picLocks noChangeAspect="1"/>
          </p:cNvPicPr>
          <p:nvPr/>
        </p:nvPicPr>
        <p:blipFill>
          <a:blip r:embed="rId3"/>
          <a:stretch>
            <a:fillRect/>
          </a:stretch>
        </p:blipFill>
        <p:spPr>
          <a:xfrm>
            <a:off x="876300" y="3231515"/>
            <a:ext cx="3648075" cy="2562225"/>
          </a:xfrm>
          <a:prstGeom prst="rect">
            <a:avLst/>
          </a:prstGeom>
        </p:spPr>
      </p:pic>
      <p:sp>
        <p:nvSpPr>
          <p:cNvPr id="193" name="Text Box 192"/>
          <p:cNvSpPr txBox="1"/>
          <p:nvPr/>
        </p:nvSpPr>
        <p:spPr>
          <a:xfrm>
            <a:off x="5527675" y="3455035"/>
            <a:ext cx="4558665" cy="645160"/>
          </a:xfrm>
          <a:prstGeom prst="rect">
            <a:avLst/>
          </a:prstGeom>
          <a:noFill/>
        </p:spPr>
        <p:txBody>
          <a:bodyPr wrap="square" rtlCol="0">
            <a:spAutoFit/>
          </a:bodyPr>
          <a:lstStyle/>
          <a:p>
            <a:r>
              <a:rPr lang="zh-CN" altLang="en-US"/>
              <a:t>以下是进入完整评论的链接，隐藏在一个</a:t>
            </a:r>
            <a:r>
              <a:rPr lang="en-US" altLang="zh-CN"/>
              <a:t>action</a:t>
            </a:r>
            <a:r>
              <a:rPr lang="zh-CN" altLang="en-US"/>
              <a:t>里</a:t>
            </a:r>
          </a:p>
        </p:txBody>
      </p:sp>
      <p:pic>
        <p:nvPicPr>
          <p:cNvPr id="194" name="Picture 193"/>
          <p:cNvPicPr>
            <a:picLocks noChangeAspect="1"/>
          </p:cNvPicPr>
          <p:nvPr/>
        </p:nvPicPr>
        <p:blipFill>
          <a:blip r:embed="rId4"/>
          <a:stretch>
            <a:fillRect/>
          </a:stretch>
        </p:blipFill>
        <p:spPr>
          <a:xfrm>
            <a:off x="5527675" y="4393565"/>
            <a:ext cx="3810000" cy="1400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p:cTn id="7" dur="500" fill="hold"/>
                                        <p:tgtEl>
                                          <p:spTgt spid="187"/>
                                        </p:tgtEl>
                                        <p:attrNameLst>
                                          <p:attrName>ppt_w</p:attrName>
                                        </p:attrNameLst>
                                      </p:cBhvr>
                                      <p:tavLst>
                                        <p:tav tm="0">
                                          <p:val>
                                            <p:fltVal val="0"/>
                                          </p:val>
                                        </p:tav>
                                        <p:tav tm="100000">
                                          <p:val>
                                            <p:strVal val="#ppt_w"/>
                                          </p:val>
                                        </p:tav>
                                      </p:tavLst>
                                    </p:anim>
                                    <p:anim calcmode="lin" valueType="num">
                                      <p:cBhvr>
                                        <p:cTn id="8" dur="500" fill="hold"/>
                                        <p:tgtEl>
                                          <p:spTgt spid="187"/>
                                        </p:tgtEl>
                                        <p:attrNameLst>
                                          <p:attrName>ppt_h</p:attrName>
                                        </p:attrNameLst>
                                      </p:cBhvr>
                                      <p:tavLst>
                                        <p:tav tm="0">
                                          <p:val>
                                            <p:fltVal val="0"/>
                                          </p:val>
                                        </p:tav>
                                        <p:tav tm="100000">
                                          <p:val>
                                            <p:strVal val="#ppt_h"/>
                                          </p:val>
                                        </p:tav>
                                      </p:tavLst>
                                    </p:anim>
                                    <p:animEffect transition="in" filter="fade">
                                      <p:cBhvr>
                                        <p:cTn id="9" dur="500"/>
                                        <p:tgtEl>
                                          <p:spTgt spid="18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1000"/>
                                        <p:tgtEl>
                                          <p:spTgt spid="190"/>
                                        </p:tgtEl>
                                      </p:cBhvr>
                                    </p:animEffect>
                                    <p:anim calcmode="lin" valueType="num">
                                      <p:cBhvr>
                                        <p:cTn id="15" dur="1000" fill="hold"/>
                                        <p:tgtEl>
                                          <p:spTgt spid="190"/>
                                        </p:tgtEl>
                                        <p:attrNameLst>
                                          <p:attrName>ppt_x</p:attrName>
                                        </p:attrNameLst>
                                      </p:cBhvr>
                                      <p:tavLst>
                                        <p:tav tm="0">
                                          <p:val>
                                            <p:strVal val="#ppt_x"/>
                                          </p:val>
                                        </p:tav>
                                        <p:tav tm="100000">
                                          <p:val>
                                            <p:strVal val="#ppt_x"/>
                                          </p:val>
                                        </p:tav>
                                      </p:tavLst>
                                    </p:anim>
                                    <p:anim calcmode="lin" valueType="num">
                                      <p:cBhvr>
                                        <p:cTn id="16"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91"/>
                                        </p:tgtEl>
                                        <p:attrNameLst>
                                          <p:attrName>style.visibility</p:attrName>
                                        </p:attrNameLst>
                                      </p:cBhvr>
                                      <p:to>
                                        <p:strVal val="visible"/>
                                      </p:to>
                                    </p:set>
                                    <p:anim calcmode="lin" valueType="num">
                                      <p:cBhvr>
                                        <p:cTn id="21" dur="500" fill="hold"/>
                                        <p:tgtEl>
                                          <p:spTgt spid="191"/>
                                        </p:tgtEl>
                                        <p:attrNameLst>
                                          <p:attrName>ppt_w</p:attrName>
                                        </p:attrNameLst>
                                      </p:cBhvr>
                                      <p:tavLst>
                                        <p:tav tm="0">
                                          <p:val>
                                            <p:fltVal val="0"/>
                                          </p:val>
                                        </p:tav>
                                        <p:tav tm="100000">
                                          <p:val>
                                            <p:strVal val="#ppt_w"/>
                                          </p:val>
                                        </p:tav>
                                      </p:tavLst>
                                    </p:anim>
                                    <p:anim calcmode="lin" valueType="num">
                                      <p:cBhvr>
                                        <p:cTn id="22" dur="500" fill="hold"/>
                                        <p:tgtEl>
                                          <p:spTgt spid="191"/>
                                        </p:tgtEl>
                                        <p:attrNameLst>
                                          <p:attrName>ppt_h</p:attrName>
                                        </p:attrNameLst>
                                      </p:cBhvr>
                                      <p:tavLst>
                                        <p:tav tm="0">
                                          <p:val>
                                            <p:fltVal val="0"/>
                                          </p:val>
                                        </p:tav>
                                        <p:tav tm="100000">
                                          <p:val>
                                            <p:strVal val="#ppt_h"/>
                                          </p:val>
                                        </p:tav>
                                      </p:tavLst>
                                    </p:anim>
                                    <p:animEffect transition="in" filter="fade">
                                      <p:cBhvr>
                                        <p:cTn id="23" dur="500"/>
                                        <p:tgtEl>
                                          <p:spTgt spid="191"/>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193"/>
                                        </p:tgtEl>
                                        <p:attrNameLst>
                                          <p:attrName>style.visibility</p:attrName>
                                        </p:attrNameLst>
                                      </p:cBhvr>
                                      <p:to>
                                        <p:strVal val="visible"/>
                                      </p:to>
                                    </p:set>
                                    <p:animEffect transition="in" filter="wedge">
                                      <p:cBhvr>
                                        <p:cTn id="28" dur="2000"/>
                                        <p:tgtEl>
                                          <p:spTgt spid="19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94"/>
                                        </p:tgtEl>
                                        <p:attrNameLst>
                                          <p:attrName>style.visibility</p:attrName>
                                        </p:attrNameLst>
                                      </p:cBhvr>
                                      <p:to>
                                        <p:strVal val="visible"/>
                                      </p:to>
                                    </p:set>
                                    <p:anim calcmode="lin" valueType="num">
                                      <p:cBhvr>
                                        <p:cTn id="33" dur="500" fill="hold"/>
                                        <p:tgtEl>
                                          <p:spTgt spid="194"/>
                                        </p:tgtEl>
                                        <p:attrNameLst>
                                          <p:attrName>ppt_w</p:attrName>
                                        </p:attrNameLst>
                                      </p:cBhvr>
                                      <p:tavLst>
                                        <p:tav tm="0">
                                          <p:val>
                                            <p:fltVal val="0"/>
                                          </p:val>
                                        </p:tav>
                                        <p:tav tm="100000">
                                          <p:val>
                                            <p:strVal val="#ppt_w"/>
                                          </p:val>
                                        </p:tav>
                                      </p:tavLst>
                                    </p:anim>
                                    <p:anim calcmode="lin" valueType="num">
                                      <p:cBhvr>
                                        <p:cTn id="34" dur="500" fill="hold"/>
                                        <p:tgtEl>
                                          <p:spTgt spid="194"/>
                                        </p:tgtEl>
                                        <p:attrNameLst>
                                          <p:attrName>ppt_h</p:attrName>
                                        </p:attrNameLst>
                                      </p:cBhvr>
                                      <p:tavLst>
                                        <p:tav tm="0">
                                          <p:val>
                                            <p:fltVal val="0"/>
                                          </p:val>
                                        </p:tav>
                                        <p:tav tm="100000">
                                          <p:val>
                                            <p:strVal val="#ppt_h"/>
                                          </p:val>
                                        </p:tav>
                                      </p:tavLst>
                                    </p:anim>
                                    <p:animEffect transition="in" filter="fade">
                                      <p:cBhvr>
                                        <p:cTn id="35"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3" grpId="0"/>
      <p:bldP spid="19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2976880" cy="398780"/>
          </a:xfrm>
          <a:prstGeom prst="rect">
            <a:avLst/>
          </a:prstGeom>
        </p:spPr>
        <p:txBody>
          <a:bodyPr wrap="none">
            <a:spAutoFit/>
          </a:bodyPr>
          <a:lstStyle/>
          <a:p>
            <a:r>
              <a:rPr lang="zh-CN" altLang="en-US" sz="2000" b="1" dirty="0">
                <a:solidFill>
                  <a:schemeClr val="tx1">
                    <a:lumMod val="75000"/>
                    <a:lumOff val="25000"/>
                  </a:schemeClr>
                </a:solidFill>
              </a:rPr>
              <a:t>基于</a:t>
            </a:r>
            <a:r>
              <a:rPr lang="zh-CN" altLang="en-US" sz="2000" b="1" dirty="0">
                <a:solidFill>
                  <a:srgbClr val="00B050"/>
                </a:solidFill>
              </a:rPr>
              <a:t>情感词典</a:t>
            </a:r>
            <a:r>
              <a:rPr lang="zh-CN" altLang="en-US" sz="2000" b="1" dirty="0">
                <a:solidFill>
                  <a:schemeClr val="tx1">
                    <a:lumMod val="75000"/>
                    <a:lumOff val="25000"/>
                  </a:schemeClr>
                </a:solidFill>
              </a:rPr>
              <a:t>的情感分析</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7" name="Text Box 186"/>
          <p:cNvSpPr txBox="1"/>
          <p:nvPr/>
        </p:nvSpPr>
        <p:spPr>
          <a:xfrm>
            <a:off x="661035" y="1278255"/>
            <a:ext cx="6576060" cy="1198880"/>
          </a:xfrm>
          <a:prstGeom prst="rect">
            <a:avLst/>
          </a:prstGeom>
          <a:noFill/>
        </p:spPr>
        <p:txBody>
          <a:bodyPr wrap="square" rtlCol="0">
            <a:spAutoFit/>
          </a:bodyPr>
          <a:lstStyle/>
          <a:p>
            <a:r>
              <a:rPr lang="zh-CN" altLang="en-US"/>
              <a:t>前面说到我们要使用自己的一套打分评判标准来对影评进行分析打分，基于情感词典的情感分析原本被用于推特上用户推文的情感分析，接下来我们来探究该方法是否适用于豆瓣上用户评论的分析，右边是我们使用到的十几部电影的影评。</a:t>
            </a:r>
          </a:p>
        </p:txBody>
      </p:sp>
      <p:pic>
        <p:nvPicPr>
          <p:cNvPr id="192" name="Picture 191"/>
          <p:cNvPicPr>
            <a:picLocks noChangeAspect="1"/>
          </p:cNvPicPr>
          <p:nvPr/>
        </p:nvPicPr>
        <p:blipFill>
          <a:blip r:embed="rId2"/>
          <a:stretch>
            <a:fillRect/>
          </a:stretch>
        </p:blipFill>
        <p:spPr>
          <a:xfrm>
            <a:off x="767715" y="2648585"/>
            <a:ext cx="5735955" cy="2044065"/>
          </a:xfrm>
          <a:prstGeom prst="rect">
            <a:avLst/>
          </a:prstGeom>
        </p:spPr>
      </p:pic>
      <p:sp>
        <p:nvSpPr>
          <p:cNvPr id="193" name="Text Box 192"/>
          <p:cNvSpPr txBox="1"/>
          <p:nvPr/>
        </p:nvSpPr>
        <p:spPr>
          <a:xfrm>
            <a:off x="661035" y="4965065"/>
            <a:ext cx="5916930" cy="1476375"/>
          </a:xfrm>
          <a:prstGeom prst="rect">
            <a:avLst/>
          </a:prstGeom>
          <a:noFill/>
        </p:spPr>
        <p:txBody>
          <a:bodyPr wrap="square" rtlCol="0">
            <a:spAutoFit/>
          </a:bodyPr>
          <a:lstStyle/>
          <a:p>
            <a:r>
              <a:rPr lang="zh-CN" altLang="en-US"/>
              <a:t>上面是此方法的基本处理步骤，我们根据情感词匹配预处理之后的评论，找出其中的积极词汇和消极词汇，根据词典里的权值以及是否有否定词进行计算打分，具体参考以下链接：</a:t>
            </a:r>
            <a:r>
              <a:rPr lang="zh-CN" altLang="en-US">
                <a:hlinkClick r:id="rId3" action="ppaction://hlinkfile"/>
              </a:rPr>
              <a:t>https://lionbridge.ai/articles/how-to-build-a-twitter-sentiment-analysis-system/</a:t>
            </a:r>
            <a:endParaRPr lang="zh-CN" altLang="en-US"/>
          </a:p>
        </p:txBody>
      </p:sp>
      <p:pic>
        <p:nvPicPr>
          <p:cNvPr id="194" name="Picture 193"/>
          <p:cNvPicPr>
            <a:picLocks noChangeAspect="1"/>
          </p:cNvPicPr>
          <p:nvPr/>
        </p:nvPicPr>
        <p:blipFill>
          <a:blip r:embed="rId4"/>
          <a:stretch>
            <a:fillRect/>
          </a:stretch>
        </p:blipFill>
        <p:spPr>
          <a:xfrm>
            <a:off x="7237095" y="3964305"/>
            <a:ext cx="4549775" cy="2557780"/>
          </a:xfrm>
          <a:prstGeom prst="rect">
            <a:avLst/>
          </a:prstGeom>
        </p:spPr>
      </p:pic>
      <p:pic>
        <p:nvPicPr>
          <p:cNvPr id="196" name="Picture 195"/>
          <p:cNvPicPr>
            <a:picLocks noChangeAspect="1"/>
          </p:cNvPicPr>
          <p:nvPr/>
        </p:nvPicPr>
        <p:blipFill>
          <a:blip r:embed="rId5"/>
          <a:stretch>
            <a:fillRect/>
          </a:stretch>
        </p:blipFill>
        <p:spPr>
          <a:xfrm>
            <a:off x="8341995" y="264795"/>
            <a:ext cx="2339975" cy="3553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p:cTn id="11" dur="1000" fill="hold"/>
                                        <p:tgtEl>
                                          <p:spTgt spid="196"/>
                                        </p:tgtEl>
                                        <p:attrNameLst>
                                          <p:attrName>ppt_w</p:attrName>
                                        </p:attrNameLst>
                                      </p:cBhvr>
                                      <p:tavLst>
                                        <p:tav tm="0">
                                          <p:val>
                                            <p:strVal val="#ppt_w+.3"/>
                                          </p:val>
                                        </p:tav>
                                        <p:tav tm="100000">
                                          <p:val>
                                            <p:strVal val="#ppt_w"/>
                                          </p:val>
                                        </p:tav>
                                      </p:tavLst>
                                    </p:anim>
                                    <p:anim calcmode="lin" valueType="num">
                                      <p:cBhvr>
                                        <p:cTn id="12" dur="1000" fill="hold"/>
                                        <p:tgtEl>
                                          <p:spTgt spid="196"/>
                                        </p:tgtEl>
                                        <p:attrNameLst>
                                          <p:attrName>ppt_h</p:attrName>
                                        </p:attrNameLst>
                                      </p:cBhvr>
                                      <p:tavLst>
                                        <p:tav tm="0">
                                          <p:val>
                                            <p:strVal val="#ppt_h"/>
                                          </p:val>
                                        </p:tav>
                                        <p:tav tm="100000">
                                          <p:val>
                                            <p:strVal val="#ppt_h"/>
                                          </p:val>
                                        </p:tav>
                                      </p:tavLst>
                                    </p:anim>
                                    <p:animEffect transition="in" filter="fade">
                                      <p:cBhvr>
                                        <p:cTn id="13" dur="1000"/>
                                        <p:tgtEl>
                                          <p:spTgt spid="19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randombar(horizontal)">
                                      <p:cBhvr>
                                        <p:cTn id="18" dur="500"/>
                                        <p:tgtEl>
                                          <p:spTgt spid="192"/>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93"/>
                                        </p:tgtEl>
                                        <p:attrNameLst>
                                          <p:attrName>style.visibility</p:attrName>
                                        </p:attrNameLst>
                                      </p:cBhvr>
                                      <p:to>
                                        <p:strVal val="visible"/>
                                      </p:to>
                                    </p:set>
                                    <p:anim calcmode="lin" valueType="num">
                                      <p:cBhvr>
                                        <p:cTn id="23" dur="1000" fill="hold"/>
                                        <p:tgtEl>
                                          <p:spTgt spid="193"/>
                                        </p:tgtEl>
                                        <p:attrNameLst>
                                          <p:attrName>ppt_w</p:attrName>
                                        </p:attrNameLst>
                                      </p:cBhvr>
                                      <p:tavLst>
                                        <p:tav tm="0">
                                          <p:val>
                                            <p:strVal val="#ppt_w+.3"/>
                                          </p:val>
                                        </p:tav>
                                        <p:tav tm="100000">
                                          <p:val>
                                            <p:strVal val="#ppt_w"/>
                                          </p:val>
                                        </p:tav>
                                      </p:tavLst>
                                    </p:anim>
                                    <p:anim calcmode="lin" valueType="num">
                                      <p:cBhvr>
                                        <p:cTn id="24" dur="1000" fill="hold"/>
                                        <p:tgtEl>
                                          <p:spTgt spid="193"/>
                                        </p:tgtEl>
                                        <p:attrNameLst>
                                          <p:attrName>ppt_h</p:attrName>
                                        </p:attrNameLst>
                                      </p:cBhvr>
                                      <p:tavLst>
                                        <p:tav tm="0">
                                          <p:val>
                                            <p:strVal val="#ppt_h"/>
                                          </p:val>
                                        </p:tav>
                                        <p:tav tm="100000">
                                          <p:val>
                                            <p:strVal val="#ppt_h"/>
                                          </p:val>
                                        </p:tav>
                                      </p:tavLst>
                                    </p:anim>
                                    <p:animEffect transition="in" filter="fade">
                                      <p:cBhvr>
                                        <p:cTn id="25" dur="1000"/>
                                        <p:tgtEl>
                                          <p:spTgt spid="19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94"/>
                                        </p:tgtEl>
                                        <p:attrNameLst>
                                          <p:attrName>style.visibility</p:attrName>
                                        </p:attrNameLst>
                                      </p:cBhvr>
                                      <p:to>
                                        <p:strVal val="visible"/>
                                      </p:to>
                                    </p:set>
                                    <p:anim calcmode="lin" valueType="num">
                                      <p:cBhvr>
                                        <p:cTn id="30" dur="500" fill="hold"/>
                                        <p:tgtEl>
                                          <p:spTgt spid="194"/>
                                        </p:tgtEl>
                                        <p:attrNameLst>
                                          <p:attrName>ppt_w</p:attrName>
                                        </p:attrNameLst>
                                      </p:cBhvr>
                                      <p:tavLst>
                                        <p:tav tm="0">
                                          <p:val>
                                            <p:fltVal val="0"/>
                                          </p:val>
                                        </p:tav>
                                        <p:tav tm="100000">
                                          <p:val>
                                            <p:strVal val="#ppt_w"/>
                                          </p:val>
                                        </p:tav>
                                      </p:tavLst>
                                    </p:anim>
                                    <p:anim calcmode="lin" valueType="num">
                                      <p:cBhvr>
                                        <p:cTn id="31" dur="500" fill="hold"/>
                                        <p:tgtEl>
                                          <p:spTgt spid="194"/>
                                        </p:tgtEl>
                                        <p:attrNameLst>
                                          <p:attrName>ppt_h</p:attrName>
                                        </p:attrNameLst>
                                      </p:cBhvr>
                                      <p:tavLst>
                                        <p:tav tm="0">
                                          <p:val>
                                            <p:fltVal val="0"/>
                                          </p:val>
                                        </p:tav>
                                        <p:tav tm="100000">
                                          <p:val>
                                            <p:strVal val="#ppt_h"/>
                                          </p:val>
                                        </p:tav>
                                      </p:tavLst>
                                    </p:anim>
                                    <p:animEffect transition="in" filter="fade">
                                      <p:cBhvr>
                                        <p:cTn id="32"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3" grpId="0"/>
      <p:bldP spid="19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198880" cy="398780"/>
          </a:xfrm>
          <a:prstGeom prst="rect">
            <a:avLst/>
          </a:prstGeom>
        </p:spPr>
        <p:txBody>
          <a:bodyPr wrap="none">
            <a:spAutoFit/>
          </a:bodyPr>
          <a:lstStyle/>
          <a:p>
            <a:r>
              <a:rPr lang="zh-CN" altLang="en-US" sz="2000" b="1" dirty="0">
                <a:solidFill>
                  <a:schemeClr val="tx1">
                    <a:lumMod val="75000"/>
                    <a:lumOff val="25000"/>
                  </a:schemeClr>
                </a:solidFill>
              </a:rPr>
              <a:t>分析结果</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8" name="Text Box 187"/>
          <p:cNvSpPr txBox="1"/>
          <p:nvPr/>
        </p:nvSpPr>
        <p:spPr>
          <a:xfrm>
            <a:off x="598805" y="1579880"/>
            <a:ext cx="4081780" cy="922020"/>
          </a:xfrm>
          <a:prstGeom prst="rect">
            <a:avLst/>
          </a:prstGeom>
          <a:noFill/>
        </p:spPr>
        <p:txBody>
          <a:bodyPr wrap="square" rtlCol="0">
            <a:spAutoFit/>
          </a:bodyPr>
          <a:lstStyle/>
          <a:p>
            <a:r>
              <a:rPr lang="zh-CN" altLang="en-US"/>
              <a:t>在计算了这十几部电影的分数之后，得出了以下表格的结果：</a:t>
            </a:r>
          </a:p>
          <a:p>
            <a:endParaRPr lang="zh-CN" altLang="en-US"/>
          </a:p>
        </p:txBody>
      </p:sp>
      <p:pic>
        <p:nvPicPr>
          <p:cNvPr id="189" name="Picture 188"/>
          <p:cNvPicPr>
            <a:picLocks noChangeAspect="1"/>
          </p:cNvPicPr>
          <p:nvPr/>
        </p:nvPicPr>
        <p:blipFill>
          <a:blip r:embed="rId3"/>
          <a:stretch>
            <a:fillRect/>
          </a:stretch>
        </p:blipFill>
        <p:spPr>
          <a:xfrm>
            <a:off x="4897755" y="448310"/>
            <a:ext cx="7111365" cy="2940685"/>
          </a:xfrm>
          <a:prstGeom prst="rect">
            <a:avLst/>
          </a:prstGeom>
        </p:spPr>
      </p:pic>
      <p:pic>
        <p:nvPicPr>
          <p:cNvPr id="190" name="Picture 189"/>
          <p:cNvPicPr>
            <a:picLocks noChangeAspect="1"/>
          </p:cNvPicPr>
          <p:nvPr/>
        </p:nvPicPr>
        <p:blipFill>
          <a:blip r:embed="rId4"/>
          <a:stretch>
            <a:fillRect/>
          </a:stretch>
        </p:blipFill>
        <p:spPr>
          <a:xfrm>
            <a:off x="586105" y="2431415"/>
            <a:ext cx="2714625" cy="2247900"/>
          </a:xfrm>
          <a:prstGeom prst="rect">
            <a:avLst/>
          </a:prstGeom>
        </p:spPr>
      </p:pic>
      <p:sp>
        <p:nvSpPr>
          <p:cNvPr id="191" name="Text Box 190"/>
          <p:cNvSpPr txBox="1"/>
          <p:nvPr/>
        </p:nvSpPr>
        <p:spPr>
          <a:xfrm>
            <a:off x="539750" y="4982210"/>
            <a:ext cx="4262755" cy="1476375"/>
          </a:xfrm>
          <a:prstGeom prst="rect">
            <a:avLst/>
          </a:prstGeom>
          <a:noFill/>
        </p:spPr>
        <p:txBody>
          <a:bodyPr wrap="square" rtlCol="0">
            <a:spAutoFit/>
          </a:bodyPr>
          <a:lstStyle/>
          <a:p>
            <a:r>
              <a:rPr lang="zh-CN" altLang="en-US"/>
              <a:t>我们在对每条评论进行情感分析之后，会除以对应的情感词数，最后再取平均值，得到上表的</a:t>
            </a:r>
            <a:r>
              <a:rPr lang="en-US" altLang="zh-CN"/>
              <a:t>score</a:t>
            </a:r>
            <a:r>
              <a:rPr lang="zh-CN" altLang="en-US"/>
              <a:t>，观察发现</a:t>
            </a:r>
            <a:r>
              <a:rPr lang="en-US" altLang="zh-CN"/>
              <a:t>score</a:t>
            </a:r>
            <a:r>
              <a:rPr lang="zh-CN" altLang="en-US"/>
              <a:t>和</a:t>
            </a:r>
            <a:r>
              <a:rPr lang="en-US" altLang="zh-CN"/>
              <a:t>rate</a:t>
            </a:r>
            <a:r>
              <a:rPr lang="zh-CN" altLang="en-US"/>
              <a:t>评分，两者之间察觉不到有特殊联系，所以我们对两者进行了相关性分析。</a:t>
            </a:r>
          </a:p>
        </p:txBody>
      </p:sp>
      <p:pic>
        <p:nvPicPr>
          <p:cNvPr id="193" name="Picture 192"/>
          <p:cNvPicPr>
            <a:picLocks noChangeAspect="1"/>
          </p:cNvPicPr>
          <p:nvPr/>
        </p:nvPicPr>
        <p:blipFill>
          <a:blip r:embed="rId5"/>
          <a:stretch>
            <a:fillRect/>
          </a:stretch>
        </p:blipFill>
        <p:spPr>
          <a:xfrm>
            <a:off x="4897755" y="448310"/>
            <a:ext cx="4486275" cy="5505450"/>
          </a:xfrm>
          <a:prstGeom prst="rect">
            <a:avLst/>
          </a:prstGeom>
        </p:spPr>
      </p:pic>
      <p:sp>
        <p:nvSpPr>
          <p:cNvPr id="194" name="Text Box 193"/>
          <p:cNvSpPr txBox="1"/>
          <p:nvPr/>
        </p:nvSpPr>
        <p:spPr>
          <a:xfrm>
            <a:off x="9671050" y="5308600"/>
            <a:ext cx="2030730" cy="645160"/>
          </a:xfrm>
          <a:prstGeom prst="rect">
            <a:avLst/>
          </a:prstGeom>
          <a:noFill/>
        </p:spPr>
        <p:txBody>
          <a:bodyPr wrap="square" rtlCol="0">
            <a:spAutoFit/>
          </a:bodyPr>
          <a:lstStyle/>
          <a:p>
            <a:r>
              <a:rPr lang="zh-CN" altLang="en-US"/>
              <a:t>可以很容易看出两者并无太大关联。</a:t>
            </a:r>
          </a:p>
        </p:txBody>
      </p:sp>
    </p:spTree>
  </p:cSld>
  <p:clrMapOvr>
    <a:masterClrMapping/>
  </p:clrMapOvr>
  <mc:AlternateContent xmlns:mc="http://schemas.openxmlformats.org/markup-compatibility/2006" xmlns:p14="http://schemas.microsoft.com/office/powerpoint/2010/main">
    <mc:Choice Requires="p14">
      <p:transition spd="slow" p14:dur="2000">
        <p:fade/>
        <p:sndAc>
          <p:stSnd>
            <p:snd r:embed="rId2" name="type.wav"/>
          </p:stSnd>
        </p:sndAc>
      </p:transition>
    </mc:Choice>
    <mc:Fallback xmlns="">
      <p:transition>
        <p:fade/>
        <p:sndAc>
          <p:stSnd>
            <p:snd r:embed="rId6"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wedge">
                                      <p:cBhvr>
                                        <p:cTn id="7" dur="20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88"/>
                                        </p:tgtEl>
                                        <p:attrNameLst>
                                          <p:attrName>style.visibility</p:attrName>
                                        </p:attrNameLst>
                                      </p:cBhvr>
                                      <p:to>
                                        <p:strVal val="visible"/>
                                      </p:to>
                                    </p:set>
                                    <p:anim calcmode="lin" valueType="num">
                                      <p:cBhvr>
                                        <p:cTn id="12" dur="1000" fill="hold"/>
                                        <p:tgtEl>
                                          <p:spTgt spid="188"/>
                                        </p:tgtEl>
                                        <p:attrNameLst>
                                          <p:attrName>ppt_w</p:attrName>
                                        </p:attrNameLst>
                                      </p:cBhvr>
                                      <p:tavLst>
                                        <p:tav tm="0">
                                          <p:val>
                                            <p:strVal val="#ppt_w+.3"/>
                                          </p:val>
                                        </p:tav>
                                        <p:tav tm="100000">
                                          <p:val>
                                            <p:strVal val="#ppt_w"/>
                                          </p:val>
                                        </p:tav>
                                      </p:tavLst>
                                    </p:anim>
                                    <p:anim calcmode="lin" valueType="num">
                                      <p:cBhvr>
                                        <p:cTn id="13" dur="1000" fill="hold"/>
                                        <p:tgtEl>
                                          <p:spTgt spid="188"/>
                                        </p:tgtEl>
                                        <p:attrNameLst>
                                          <p:attrName>ppt_h</p:attrName>
                                        </p:attrNameLst>
                                      </p:cBhvr>
                                      <p:tavLst>
                                        <p:tav tm="0">
                                          <p:val>
                                            <p:strVal val="#ppt_h"/>
                                          </p:val>
                                        </p:tav>
                                        <p:tav tm="100000">
                                          <p:val>
                                            <p:strVal val="#ppt_h"/>
                                          </p:val>
                                        </p:tav>
                                      </p:tavLst>
                                    </p:anim>
                                    <p:animEffect transition="in" filter="fade">
                                      <p:cBhvr>
                                        <p:cTn id="14" dur="1000"/>
                                        <p:tgtEl>
                                          <p:spTgt spid="18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randombar(horizontal)">
                                      <p:cBhvr>
                                        <p:cTn id="19" dur="500"/>
                                        <p:tgtEl>
                                          <p:spTgt spid="190"/>
                                        </p:tgtEl>
                                      </p:cBhvr>
                                    </p:animEffect>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grpId="0" nodeType="clickEffect">
                                  <p:stCondLst>
                                    <p:cond delay="0"/>
                                  </p:stCondLst>
                                  <p:childTnLst>
                                    <p:set>
                                      <p:cBhvr>
                                        <p:cTn id="23" dur="1" fill="hold">
                                          <p:stCondLst>
                                            <p:cond delay="0"/>
                                          </p:stCondLst>
                                        </p:cTn>
                                        <p:tgtEl>
                                          <p:spTgt spid="191"/>
                                        </p:tgtEl>
                                        <p:attrNameLst>
                                          <p:attrName>style.visibility</p:attrName>
                                        </p:attrNameLst>
                                      </p:cBhvr>
                                      <p:to>
                                        <p:strVal val="visible"/>
                                      </p:to>
                                    </p:set>
                                    <p:anim calcmode="lin" valueType="num">
                                      <p:cBhvr>
                                        <p:cTn id="24" dur="1000" fill="hold"/>
                                        <p:tgtEl>
                                          <p:spTgt spid="191"/>
                                        </p:tgtEl>
                                        <p:attrNameLst>
                                          <p:attrName>ppt_w</p:attrName>
                                        </p:attrNameLst>
                                      </p:cBhvr>
                                      <p:tavLst>
                                        <p:tav tm="0">
                                          <p:val>
                                            <p:strVal val="#ppt_w+.3"/>
                                          </p:val>
                                        </p:tav>
                                        <p:tav tm="100000">
                                          <p:val>
                                            <p:strVal val="#ppt_w"/>
                                          </p:val>
                                        </p:tav>
                                      </p:tavLst>
                                    </p:anim>
                                    <p:anim calcmode="lin" valueType="num">
                                      <p:cBhvr>
                                        <p:cTn id="25" dur="1000" fill="hold"/>
                                        <p:tgtEl>
                                          <p:spTgt spid="191"/>
                                        </p:tgtEl>
                                        <p:attrNameLst>
                                          <p:attrName>ppt_h</p:attrName>
                                        </p:attrNameLst>
                                      </p:cBhvr>
                                      <p:tavLst>
                                        <p:tav tm="0">
                                          <p:val>
                                            <p:strVal val="#ppt_h"/>
                                          </p:val>
                                        </p:tav>
                                        <p:tav tm="100000">
                                          <p:val>
                                            <p:strVal val="#ppt_h"/>
                                          </p:val>
                                        </p:tav>
                                      </p:tavLst>
                                    </p:anim>
                                    <p:animEffect transition="in" filter="fade">
                                      <p:cBhvr>
                                        <p:cTn id="26" dur="1000"/>
                                        <p:tgtEl>
                                          <p:spTgt spid="19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89"/>
                                        </p:tgtEl>
                                      </p:cBhvr>
                                    </p:animEffect>
                                    <p:set>
                                      <p:cBhvr>
                                        <p:cTn id="31" dur="1" fill="hold">
                                          <p:stCondLst>
                                            <p:cond delay="499"/>
                                          </p:stCondLst>
                                        </p:cTn>
                                        <p:tgtEl>
                                          <p:spTgt spid="18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nodeType="clickEffect">
                                  <p:stCondLst>
                                    <p:cond delay="0"/>
                                  </p:stCondLst>
                                  <p:childTnLst>
                                    <p:set>
                                      <p:cBhvr>
                                        <p:cTn id="35" dur="1" fill="hold">
                                          <p:stCondLst>
                                            <p:cond delay="0"/>
                                          </p:stCondLst>
                                        </p:cTn>
                                        <p:tgtEl>
                                          <p:spTgt spid="193"/>
                                        </p:tgtEl>
                                        <p:attrNameLst>
                                          <p:attrName>style.visibility</p:attrName>
                                        </p:attrNameLst>
                                      </p:cBhvr>
                                      <p:to>
                                        <p:strVal val="visible"/>
                                      </p:to>
                                    </p:set>
                                    <p:anim calcmode="lin" valueType="num">
                                      <p:cBhvr>
                                        <p:cTn id="36" dur="1000" fill="hold"/>
                                        <p:tgtEl>
                                          <p:spTgt spid="193"/>
                                        </p:tgtEl>
                                        <p:attrNameLst>
                                          <p:attrName>ppt_w</p:attrName>
                                        </p:attrNameLst>
                                      </p:cBhvr>
                                      <p:tavLst>
                                        <p:tav tm="0">
                                          <p:val>
                                            <p:strVal val="#ppt_w+.3"/>
                                          </p:val>
                                        </p:tav>
                                        <p:tav tm="100000">
                                          <p:val>
                                            <p:strVal val="#ppt_w"/>
                                          </p:val>
                                        </p:tav>
                                      </p:tavLst>
                                    </p:anim>
                                    <p:anim calcmode="lin" valueType="num">
                                      <p:cBhvr>
                                        <p:cTn id="37" dur="1000" fill="hold"/>
                                        <p:tgtEl>
                                          <p:spTgt spid="193"/>
                                        </p:tgtEl>
                                        <p:attrNameLst>
                                          <p:attrName>ppt_h</p:attrName>
                                        </p:attrNameLst>
                                      </p:cBhvr>
                                      <p:tavLst>
                                        <p:tav tm="0">
                                          <p:val>
                                            <p:strVal val="#ppt_h"/>
                                          </p:val>
                                        </p:tav>
                                        <p:tav tm="100000">
                                          <p:val>
                                            <p:strVal val="#ppt_h"/>
                                          </p:val>
                                        </p:tav>
                                      </p:tavLst>
                                    </p:anim>
                                    <p:animEffect transition="in" filter="fade">
                                      <p:cBhvr>
                                        <p:cTn id="38" dur="1000"/>
                                        <p:tgtEl>
                                          <p:spTgt spid="193"/>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94"/>
                                        </p:tgtEl>
                                        <p:attrNameLst>
                                          <p:attrName>style.visibility</p:attrName>
                                        </p:attrNameLst>
                                      </p:cBhvr>
                                      <p:to>
                                        <p:strVal val="visible"/>
                                      </p:to>
                                    </p:set>
                                    <p:animEffect transition="in" filter="randombar(horizontal)">
                                      <p:cBhvr>
                                        <p:cTn id="43"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8" grpId="1"/>
      <p:bldP spid="191" grpId="0"/>
      <p:bldP spid="191" grpId="1"/>
      <p:bldP spid="194" grpId="0"/>
      <p:bldP spid="19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198880" cy="398780"/>
          </a:xfrm>
          <a:prstGeom prst="rect">
            <a:avLst/>
          </a:prstGeom>
        </p:spPr>
        <p:txBody>
          <a:bodyPr wrap="none">
            <a:spAutoFit/>
          </a:bodyPr>
          <a:lstStyle/>
          <a:p>
            <a:r>
              <a:rPr lang="zh-CN" altLang="en-US" sz="2000" b="1" dirty="0">
                <a:solidFill>
                  <a:schemeClr val="tx1">
                    <a:lumMod val="75000"/>
                    <a:lumOff val="25000"/>
                  </a:schemeClr>
                </a:solidFill>
              </a:rPr>
              <a:t>找寻原因</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7" name="Text Box 186"/>
          <p:cNvSpPr txBox="1"/>
          <p:nvPr/>
        </p:nvSpPr>
        <p:spPr>
          <a:xfrm>
            <a:off x="822960" y="1449705"/>
            <a:ext cx="4827270" cy="1198880"/>
          </a:xfrm>
          <a:prstGeom prst="rect">
            <a:avLst/>
          </a:prstGeom>
          <a:noFill/>
        </p:spPr>
        <p:txBody>
          <a:bodyPr wrap="square" rtlCol="0">
            <a:spAutoFit/>
          </a:bodyPr>
          <a:lstStyle/>
          <a:p>
            <a:r>
              <a:rPr lang="zh-CN" altLang="en-US"/>
              <a:t>在对豆瓣影评进行了相关分析之后，我们发现基于情感词典的打分机制不适用与豆瓣的评分工作当中，于是我们对评论进行了观察，发现很多评论都是一下的形式。</a:t>
            </a:r>
            <a:endParaRPr lang="en-US" altLang="zh-CN"/>
          </a:p>
        </p:txBody>
      </p:sp>
      <p:pic>
        <p:nvPicPr>
          <p:cNvPr id="188" name="Picture 187"/>
          <p:cNvPicPr>
            <a:picLocks noChangeAspect="1"/>
          </p:cNvPicPr>
          <p:nvPr/>
        </p:nvPicPr>
        <p:blipFill>
          <a:blip r:embed="rId2"/>
          <a:stretch>
            <a:fillRect/>
          </a:stretch>
        </p:blipFill>
        <p:spPr>
          <a:xfrm>
            <a:off x="822960" y="2902585"/>
            <a:ext cx="5101590" cy="3484880"/>
          </a:xfrm>
          <a:prstGeom prst="rect">
            <a:avLst/>
          </a:prstGeom>
        </p:spPr>
      </p:pic>
      <p:sp>
        <p:nvSpPr>
          <p:cNvPr id="189" name="Text Box 188"/>
          <p:cNvSpPr txBox="1"/>
          <p:nvPr/>
        </p:nvSpPr>
        <p:spPr>
          <a:xfrm>
            <a:off x="7075805" y="1449705"/>
            <a:ext cx="3670935" cy="2306955"/>
          </a:xfrm>
          <a:prstGeom prst="rect">
            <a:avLst/>
          </a:prstGeom>
          <a:noFill/>
        </p:spPr>
        <p:txBody>
          <a:bodyPr wrap="square" rtlCol="0">
            <a:spAutoFit/>
          </a:bodyPr>
          <a:lstStyle/>
          <a:p>
            <a:r>
              <a:rPr lang="zh-CN" altLang="en-US"/>
              <a:t>不难发现，在影评当中有很多与电影内容无关的句子，大多数这种句子讲述的是电影内容，对电影内容进行情感分析往往是不可取的，所以会出现很多无关的评分进而影响整体打分工作。甚至有的评论是掺杂了一些广告和段子的内容，这就使分析过程变得更加艰难。</a:t>
            </a:r>
          </a:p>
        </p:txBody>
      </p:sp>
      <p:pic>
        <p:nvPicPr>
          <p:cNvPr id="190" name="Picture 189"/>
          <p:cNvPicPr>
            <a:picLocks noChangeAspect="1"/>
          </p:cNvPicPr>
          <p:nvPr/>
        </p:nvPicPr>
        <p:blipFill>
          <a:blip r:embed="rId3"/>
          <a:stretch>
            <a:fillRect/>
          </a:stretch>
        </p:blipFill>
        <p:spPr>
          <a:xfrm>
            <a:off x="6148705" y="5156200"/>
            <a:ext cx="5915025" cy="1231265"/>
          </a:xfrm>
          <a:prstGeom prst="rect">
            <a:avLst/>
          </a:prstGeom>
        </p:spPr>
      </p:pic>
      <p:pic>
        <p:nvPicPr>
          <p:cNvPr id="191" name="Picture 190"/>
          <p:cNvPicPr>
            <a:picLocks noChangeAspect="1"/>
          </p:cNvPicPr>
          <p:nvPr/>
        </p:nvPicPr>
        <p:blipFill>
          <a:blip r:embed="rId4"/>
          <a:stretch>
            <a:fillRect/>
          </a:stretch>
        </p:blipFill>
        <p:spPr>
          <a:xfrm>
            <a:off x="6148705" y="3957320"/>
            <a:ext cx="4943475" cy="962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wedge">
                                      <p:cBhvr>
                                        <p:cTn id="7" dur="2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wedge">
                                      <p:cBhvr>
                                        <p:cTn id="12" dur="20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randombar(horizontal)">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190"/>
                                        </p:tgtEl>
                                        <p:attrNameLst>
                                          <p:attrName>style.visibility</p:attrName>
                                        </p:attrNameLst>
                                      </p:cBhvr>
                                      <p:to>
                                        <p:strVal val="visible"/>
                                      </p:to>
                                    </p:set>
                                    <p:animEffect transition="in" filter="wedge">
                                      <p:cBhvr>
                                        <p:cTn id="26" dur="2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89" grpId="0"/>
      <p:bldP spid="18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3882794" cy="400110"/>
          </a:xfrm>
          <a:prstGeom prst="rect">
            <a:avLst/>
          </a:prstGeom>
        </p:spPr>
        <p:txBody>
          <a:bodyPr wrap="none">
            <a:spAutoFit/>
          </a:bodyPr>
          <a:lstStyle/>
          <a:p>
            <a:pPr algn="l"/>
            <a:r>
              <a:rPr lang="zh-CN" altLang="en-US" sz="2000" b="1" dirty="0">
                <a:solidFill>
                  <a:schemeClr val="tx1">
                    <a:lumMod val="75000"/>
                    <a:lumOff val="25000"/>
                  </a:schemeClr>
                </a:solidFill>
                <a:sym typeface="+mn-ea"/>
              </a:rPr>
              <a:t>豆瓣</a:t>
            </a:r>
            <a:r>
              <a:rPr lang="en-US" altLang="zh-CN" sz="2000" b="1" dirty="0">
                <a:solidFill>
                  <a:schemeClr val="tx1">
                    <a:lumMod val="75000"/>
                    <a:lumOff val="25000"/>
                  </a:schemeClr>
                </a:solidFill>
                <a:sym typeface="+mn-ea"/>
              </a:rPr>
              <a:t>Top250</a:t>
            </a:r>
            <a:r>
              <a:rPr lang="zh-CN" altLang="en-US" sz="2000" b="1" dirty="0">
                <a:solidFill>
                  <a:schemeClr val="tx1">
                    <a:lumMod val="75000"/>
                    <a:lumOff val="25000"/>
                  </a:schemeClr>
                </a:solidFill>
                <a:sym typeface="+mn-ea"/>
              </a:rPr>
              <a:t>分析</a:t>
            </a:r>
            <a:r>
              <a:rPr lang="en-US" altLang="zh-CN" sz="2000" b="1" dirty="0">
                <a:solidFill>
                  <a:schemeClr val="tx1">
                    <a:lumMod val="75000"/>
                    <a:lumOff val="25000"/>
                  </a:schemeClr>
                </a:solidFill>
                <a:sym typeface="+mn-ea"/>
              </a:rPr>
              <a:t>——</a:t>
            </a:r>
            <a:r>
              <a:rPr lang="zh-CN" altLang="en-US" sz="2000" b="1" dirty="0">
                <a:solidFill>
                  <a:schemeClr val="tx1">
                    <a:lumMod val="75000"/>
                    <a:lumOff val="25000"/>
                  </a:schemeClr>
                </a:solidFill>
                <a:sym typeface="+mn-ea"/>
              </a:rPr>
              <a:t>经典永恒？</a:t>
            </a:r>
            <a:endParaRPr lang="zh-CN" altLang="en-US" sz="2000" b="1" dirty="0">
              <a:solidFill>
                <a:schemeClr val="tx1">
                  <a:lumMod val="75000"/>
                  <a:lumOff val="25000"/>
                </a:schemeClr>
              </a:solidFill>
            </a:endParaRPr>
          </a:p>
        </p:txBody>
      </p:sp>
      <p:sp>
        <p:nvSpPr>
          <p:cNvPr id="2" name="文本框 1">
            <a:extLst>
              <a:ext uri="{FF2B5EF4-FFF2-40B4-BE49-F238E27FC236}">
                <a16:creationId xmlns:a16="http://schemas.microsoft.com/office/drawing/2014/main" id="{56AA7488-53D6-4869-8465-2D32E6E86AB3}"/>
              </a:ext>
            </a:extLst>
          </p:cNvPr>
          <p:cNvSpPr txBox="1"/>
          <p:nvPr/>
        </p:nvSpPr>
        <p:spPr>
          <a:xfrm>
            <a:off x="1161560" y="4116523"/>
            <a:ext cx="3185487" cy="369332"/>
          </a:xfrm>
          <a:prstGeom prst="rect">
            <a:avLst/>
          </a:prstGeom>
          <a:noFill/>
        </p:spPr>
        <p:txBody>
          <a:bodyPr wrap="none" rtlCol="0">
            <a:spAutoFit/>
          </a:bodyPr>
          <a:lstStyle/>
          <a:p>
            <a:r>
              <a:rPr lang="zh-CN" altLang="en-US" dirty="0"/>
              <a:t>王家卫</a:t>
            </a:r>
            <a:r>
              <a:rPr lang="en-US" altLang="zh-CN" dirty="0"/>
              <a:t>—</a:t>
            </a:r>
            <a:r>
              <a:rPr lang="zh-CN" altLang="en-US" dirty="0"/>
              <a:t>国产电影的旧时荣光</a:t>
            </a:r>
          </a:p>
        </p:txBody>
      </p:sp>
      <p:pic>
        <p:nvPicPr>
          <p:cNvPr id="6" name="图片 5">
            <a:extLst>
              <a:ext uri="{FF2B5EF4-FFF2-40B4-BE49-F238E27FC236}">
                <a16:creationId xmlns:a16="http://schemas.microsoft.com/office/drawing/2014/main" id="{82E1122E-9F58-43A1-BCF4-BC1A35F839E7}"/>
              </a:ext>
            </a:extLst>
          </p:cNvPr>
          <p:cNvPicPr>
            <a:picLocks noChangeAspect="1"/>
          </p:cNvPicPr>
          <p:nvPr/>
        </p:nvPicPr>
        <p:blipFill>
          <a:blip r:embed="rId2"/>
          <a:stretch>
            <a:fillRect/>
          </a:stretch>
        </p:blipFill>
        <p:spPr>
          <a:xfrm>
            <a:off x="7095876" y="2014161"/>
            <a:ext cx="4827490" cy="4183423"/>
          </a:xfrm>
          <a:prstGeom prst="rect">
            <a:avLst/>
          </a:prstGeom>
        </p:spPr>
      </p:pic>
      <p:pic>
        <p:nvPicPr>
          <p:cNvPr id="5" name="图片 4">
            <a:extLst>
              <a:ext uri="{FF2B5EF4-FFF2-40B4-BE49-F238E27FC236}">
                <a16:creationId xmlns:a16="http://schemas.microsoft.com/office/drawing/2014/main" id="{7291DCB6-BD1A-41CE-9822-F4F1C9829DDE}"/>
              </a:ext>
            </a:extLst>
          </p:cNvPr>
          <p:cNvPicPr>
            <a:picLocks noChangeAspect="1"/>
          </p:cNvPicPr>
          <p:nvPr/>
        </p:nvPicPr>
        <p:blipFill>
          <a:blip r:embed="rId3"/>
          <a:stretch>
            <a:fillRect/>
          </a:stretch>
        </p:blipFill>
        <p:spPr>
          <a:xfrm>
            <a:off x="268634" y="4485855"/>
            <a:ext cx="5636900" cy="1711729"/>
          </a:xfrm>
          <a:prstGeom prst="rect">
            <a:avLst/>
          </a:prstGeom>
        </p:spPr>
      </p:pic>
      <p:pic>
        <p:nvPicPr>
          <p:cNvPr id="10" name="图片 9">
            <a:extLst>
              <a:ext uri="{FF2B5EF4-FFF2-40B4-BE49-F238E27FC236}">
                <a16:creationId xmlns:a16="http://schemas.microsoft.com/office/drawing/2014/main" id="{850DF4FC-5F77-46EA-8436-4339CACD8C4A}"/>
              </a:ext>
            </a:extLst>
          </p:cNvPr>
          <p:cNvPicPr>
            <a:picLocks noChangeAspect="1"/>
          </p:cNvPicPr>
          <p:nvPr/>
        </p:nvPicPr>
        <p:blipFill>
          <a:blip r:embed="rId4"/>
          <a:stretch>
            <a:fillRect/>
          </a:stretch>
        </p:blipFill>
        <p:spPr>
          <a:xfrm>
            <a:off x="268634" y="1387308"/>
            <a:ext cx="6673209" cy="2448630"/>
          </a:xfrm>
          <a:prstGeom prst="rect">
            <a:avLst/>
          </a:prstGeom>
        </p:spPr>
      </p:pic>
    </p:spTree>
    <p:extLst>
      <p:ext uri="{BB962C8B-B14F-4D97-AF65-F5344CB8AC3E}">
        <p14:creationId xmlns:p14="http://schemas.microsoft.com/office/powerpoint/2010/main" val="65179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2" y="448348"/>
            <a:ext cx="6857297" cy="1015663"/>
          </a:xfrm>
          <a:prstGeom prst="rect">
            <a:avLst/>
          </a:prstGeom>
        </p:spPr>
        <p:txBody>
          <a:bodyPr wrap="square">
            <a:spAutoFit/>
          </a:bodyPr>
          <a:lstStyle/>
          <a:p>
            <a:r>
              <a:rPr lang="zh-CN" altLang="en-US" sz="2000" b="1" dirty="0">
                <a:solidFill>
                  <a:schemeClr val="tx1">
                    <a:lumMod val="75000"/>
                    <a:lumOff val="25000"/>
                  </a:schemeClr>
                </a:solidFill>
                <a:sym typeface="+mn-ea"/>
              </a:rPr>
              <a:t>经典永恒？</a:t>
            </a:r>
            <a:endParaRPr lang="en-US" altLang="zh-CN" sz="2000" b="1" dirty="0">
              <a:solidFill>
                <a:schemeClr val="tx1">
                  <a:lumMod val="75000"/>
                  <a:lumOff val="25000"/>
                </a:schemeClr>
              </a:solidFill>
              <a:sym typeface="+mn-ea"/>
            </a:endParaRPr>
          </a:p>
          <a:p>
            <a:r>
              <a:rPr lang="zh-CN" altLang="en-US" sz="2000" b="1" dirty="0">
                <a:solidFill>
                  <a:schemeClr val="tx1">
                    <a:lumMod val="75000"/>
                    <a:lumOff val="25000"/>
                  </a:schemeClr>
                </a:solidFill>
                <a:sym typeface="+mn-ea"/>
              </a:rPr>
              <a:t>各个年代的香港电影平均评分对比分析</a:t>
            </a:r>
            <a:endParaRPr lang="zh-CN" altLang="en-US" sz="2000" b="1" dirty="0">
              <a:solidFill>
                <a:schemeClr val="tx1">
                  <a:lumMod val="75000"/>
                  <a:lumOff val="25000"/>
                </a:schemeClr>
              </a:solidFill>
            </a:endParaRPr>
          </a:p>
          <a:p>
            <a:pPr algn="l"/>
            <a:endParaRPr lang="zh-CN" altLang="en-US" sz="2000" b="1" dirty="0">
              <a:solidFill>
                <a:schemeClr val="tx1">
                  <a:lumMod val="75000"/>
                  <a:lumOff val="25000"/>
                </a:schemeClr>
              </a:solidFill>
            </a:endParaRPr>
          </a:p>
        </p:txBody>
      </p:sp>
      <p:pic>
        <p:nvPicPr>
          <p:cNvPr id="6" name="图片 5">
            <a:extLst>
              <a:ext uri="{FF2B5EF4-FFF2-40B4-BE49-F238E27FC236}">
                <a16:creationId xmlns:a16="http://schemas.microsoft.com/office/drawing/2014/main" id="{1C034635-A0D9-4866-9F2D-A99837EE13FB}"/>
              </a:ext>
            </a:extLst>
          </p:cNvPr>
          <p:cNvPicPr>
            <a:picLocks noChangeAspect="1"/>
          </p:cNvPicPr>
          <p:nvPr/>
        </p:nvPicPr>
        <p:blipFill>
          <a:blip r:embed="rId2"/>
          <a:stretch>
            <a:fillRect/>
          </a:stretch>
        </p:blipFill>
        <p:spPr>
          <a:xfrm>
            <a:off x="5907464" y="946526"/>
            <a:ext cx="5729335" cy="4964947"/>
          </a:xfrm>
          <a:prstGeom prst="rect">
            <a:avLst/>
          </a:prstGeom>
        </p:spPr>
      </p:pic>
      <p:sp>
        <p:nvSpPr>
          <p:cNvPr id="7" name="文本框 6">
            <a:extLst>
              <a:ext uri="{FF2B5EF4-FFF2-40B4-BE49-F238E27FC236}">
                <a16:creationId xmlns:a16="http://schemas.microsoft.com/office/drawing/2014/main" id="{706BF1EE-DCB7-4839-986E-1FC39A236129}"/>
              </a:ext>
            </a:extLst>
          </p:cNvPr>
          <p:cNvSpPr txBox="1"/>
          <p:nvPr/>
        </p:nvSpPr>
        <p:spPr>
          <a:xfrm>
            <a:off x="2168165" y="2092751"/>
            <a:ext cx="2954655" cy="461665"/>
          </a:xfrm>
          <a:prstGeom prst="rect">
            <a:avLst/>
          </a:prstGeom>
          <a:noFill/>
        </p:spPr>
        <p:txBody>
          <a:bodyPr wrap="none" rtlCol="0">
            <a:spAutoFit/>
          </a:bodyPr>
          <a:lstStyle/>
          <a:p>
            <a:r>
              <a:rPr lang="zh-CN" altLang="en-US" sz="2400" dirty="0"/>
              <a:t>香港电影越来越差？</a:t>
            </a:r>
            <a:endParaRPr lang="en-US" altLang="zh-CN" sz="2400" dirty="0"/>
          </a:p>
        </p:txBody>
      </p:sp>
      <p:sp>
        <p:nvSpPr>
          <p:cNvPr id="10" name="文本框 9">
            <a:extLst>
              <a:ext uri="{FF2B5EF4-FFF2-40B4-BE49-F238E27FC236}">
                <a16:creationId xmlns:a16="http://schemas.microsoft.com/office/drawing/2014/main" id="{DE23CAEE-0BEB-487D-B4A0-8A01D7D2A728}"/>
              </a:ext>
            </a:extLst>
          </p:cNvPr>
          <p:cNvSpPr txBox="1"/>
          <p:nvPr/>
        </p:nvSpPr>
        <p:spPr>
          <a:xfrm>
            <a:off x="434235" y="3007288"/>
            <a:ext cx="2723823" cy="646331"/>
          </a:xfrm>
          <a:prstGeom prst="rect">
            <a:avLst/>
          </a:prstGeom>
          <a:noFill/>
        </p:spPr>
        <p:txBody>
          <a:bodyPr wrap="none" rtlCol="0">
            <a:spAutoFit/>
          </a:bodyPr>
          <a:lstStyle/>
          <a:p>
            <a:r>
              <a:rPr lang="zh-CN" altLang="en-US" dirty="0"/>
              <a:t>前有港片荣光</a:t>
            </a:r>
            <a:r>
              <a:rPr lang="en-US" altLang="zh-CN" dirty="0"/>
              <a:t>——</a:t>
            </a:r>
            <a:r>
              <a:rPr lang="zh-CN" altLang="en-US" dirty="0"/>
              <a:t>王家卫</a:t>
            </a:r>
            <a:endParaRPr lang="en-US" altLang="zh-CN" dirty="0"/>
          </a:p>
          <a:p>
            <a:r>
              <a:rPr lang="zh-CN" altLang="en-US" dirty="0"/>
              <a:t>后有烂片之王</a:t>
            </a:r>
            <a:r>
              <a:rPr lang="en-US" altLang="zh-CN" dirty="0"/>
              <a:t>——</a:t>
            </a:r>
            <a:r>
              <a:rPr lang="zh-CN" altLang="en-US" dirty="0"/>
              <a:t>王晶</a:t>
            </a:r>
          </a:p>
        </p:txBody>
      </p:sp>
      <p:sp>
        <p:nvSpPr>
          <p:cNvPr id="11" name="文本框 10">
            <a:extLst>
              <a:ext uri="{FF2B5EF4-FFF2-40B4-BE49-F238E27FC236}">
                <a16:creationId xmlns:a16="http://schemas.microsoft.com/office/drawing/2014/main" id="{D843A6F9-630E-4A30-8706-AB13593E1C5D}"/>
              </a:ext>
            </a:extLst>
          </p:cNvPr>
          <p:cNvSpPr txBox="1"/>
          <p:nvPr/>
        </p:nvSpPr>
        <p:spPr>
          <a:xfrm>
            <a:off x="2347274" y="4732256"/>
            <a:ext cx="2723823" cy="369332"/>
          </a:xfrm>
          <a:prstGeom prst="rect">
            <a:avLst/>
          </a:prstGeom>
          <a:noFill/>
        </p:spPr>
        <p:txBody>
          <a:bodyPr wrap="none" rtlCol="0">
            <a:spAutoFit/>
          </a:bodyPr>
          <a:lstStyle/>
          <a:p>
            <a:r>
              <a:rPr lang="zh-CN" altLang="en-US" dirty="0"/>
              <a:t>这样的数据差异令人好奇</a:t>
            </a:r>
          </a:p>
        </p:txBody>
      </p:sp>
    </p:spTree>
    <p:extLst>
      <p:ext uri="{BB962C8B-B14F-4D97-AF65-F5344CB8AC3E}">
        <p14:creationId xmlns:p14="http://schemas.microsoft.com/office/powerpoint/2010/main" val="292358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410009" y="449971"/>
            <a:ext cx="6857297" cy="461665"/>
          </a:xfrm>
          <a:prstGeom prst="rect">
            <a:avLst/>
          </a:prstGeom>
        </p:spPr>
        <p:txBody>
          <a:bodyPr wrap="square">
            <a:spAutoFit/>
          </a:bodyPr>
          <a:lstStyle/>
          <a:p>
            <a:r>
              <a:rPr lang="zh-CN" altLang="en-US" sz="2400" b="1" dirty="0">
                <a:solidFill>
                  <a:schemeClr val="tx1">
                    <a:lumMod val="75000"/>
                    <a:lumOff val="25000"/>
                  </a:schemeClr>
                </a:solidFill>
                <a:sym typeface="+mn-ea"/>
              </a:rPr>
              <a:t>探索香港电影的前世今生</a:t>
            </a:r>
            <a:endParaRPr lang="zh-CN" altLang="en-US" sz="2400" b="1" dirty="0">
              <a:solidFill>
                <a:schemeClr val="tx1">
                  <a:lumMod val="75000"/>
                  <a:lumOff val="25000"/>
                </a:schemeClr>
              </a:solidFill>
            </a:endParaRPr>
          </a:p>
        </p:txBody>
      </p:sp>
      <p:pic>
        <p:nvPicPr>
          <p:cNvPr id="3" name="图片 2">
            <a:extLst>
              <a:ext uri="{FF2B5EF4-FFF2-40B4-BE49-F238E27FC236}">
                <a16:creationId xmlns:a16="http://schemas.microsoft.com/office/drawing/2014/main" id="{8CE910BD-7013-4C1E-863C-C8824A980247}"/>
              </a:ext>
            </a:extLst>
          </p:cNvPr>
          <p:cNvPicPr>
            <a:picLocks noChangeAspect="1"/>
          </p:cNvPicPr>
          <p:nvPr/>
        </p:nvPicPr>
        <p:blipFill>
          <a:blip r:embed="rId2"/>
          <a:stretch>
            <a:fillRect/>
          </a:stretch>
        </p:blipFill>
        <p:spPr>
          <a:xfrm>
            <a:off x="5851506" y="1095002"/>
            <a:ext cx="6050804" cy="2812024"/>
          </a:xfrm>
          <a:prstGeom prst="rect">
            <a:avLst/>
          </a:prstGeom>
        </p:spPr>
      </p:pic>
      <p:sp>
        <p:nvSpPr>
          <p:cNvPr id="4" name="文本框 3">
            <a:extLst>
              <a:ext uri="{FF2B5EF4-FFF2-40B4-BE49-F238E27FC236}">
                <a16:creationId xmlns:a16="http://schemas.microsoft.com/office/drawing/2014/main" id="{B69468A1-1BCB-4476-81C1-6E440E356606}"/>
              </a:ext>
            </a:extLst>
          </p:cNvPr>
          <p:cNvSpPr txBox="1"/>
          <p:nvPr/>
        </p:nvSpPr>
        <p:spPr>
          <a:xfrm>
            <a:off x="942680" y="1345269"/>
            <a:ext cx="3761295" cy="2554545"/>
          </a:xfrm>
          <a:prstGeom prst="rect">
            <a:avLst/>
          </a:prstGeom>
          <a:noFill/>
        </p:spPr>
        <p:txBody>
          <a:bodyPr wrap="square" rtlCol="0">
            <a:spAutoFit/>
          </a:bodyPr>
          <a:lstStyle/>
          <a:p>
            <a:r>
              <a:rPr lang="en-US" altLang="zh-CN" dirty="0"/>
              <a:t>    </a:t>
            </a:r>
            <a:r>
              <a:rPr lang="zh-CN" altLang="en-US" sz="2000" dirty="0"/>
              <a:t>查阅相关资料，香港电影崛起于上个世纪</a:t>
            </a:r>
            <a:r>
              <a:rPr lang="en-US" altLang="zh-CN" sz="2000" dirty="0"/>
              <a:t>60</a:t>
            </a:r>
            <a:r>
              <a:rPr lang="zh-CN" altLang="en-US" sz="2000" dirty="0"/>
              <a:t>年代的邵氏电影产业，经过</a:t>
            </a:r>
            <a:r>
              <a:rPr lang="en-US" altLang="zh-CN" sz="2000" dirty="0"/>
              <a:t>20</a:t>
            </a:r>
            <a:r>
              <a:rPr lang="zh-CN" altLang="en-US" sz="2000" dirty="0"/>
              <a:t>多年发展，香港各大电影公司堪称群雄并起，至此香港电影逐步走向巅峰。</a:t>
            </a:r>
            <a:endParaRPr lang="en-US" altLang="zh-CN" sz="2000" dirty="0"/>
          </a:p>
          <a:p>
            <a:r>
              <a:rPr lang="en-US" altLang="zh-CN" sz="2000" dirty="0"/>
              <a:t>    </a:t>
            </a:r>
            <a:r>
              <a:rPr lang="zh-CN" altLang="en-US" sz="2000" dirty="0"/>
              <a:t>在</a:t>
            </a:r>
            <a:r>
              <a:rPr lang="en-US" altLang="zh-CN" sz="2000" dirty="0"/>
              <a:t>1992</a:t>
            </a:r>
            <a:r>
              <a:rPr lang="zh-CN" altLang="en-US" sz="2000" dirty="0"/>
              <a:t>年达到顶峰，创本土记录，香港人在那一年靠电影创造了</a:t>
            </a:r>
            <a:r>
              <a:rPr lang="en-US" altLang="zh-CN" sz="2000" dirty="0"/>
              <a:t>30</a:t>
            </a:r>
            <a:r>
              <a:rPr lang="zh-CN" altLang="en-US" sz="2000" dirty="0"/>
              <a:t>亿港元的收入。</a:t>
            </a:r>
          </a:p>
        </p:txBody>
      </p:sp>
      <p:sp>
        <p:nvSpPr>
          <p:cNvPr id="5" name="文本框 4">
            <a:extLst>
              <a:ext uri="{FF2B5EF4-FFF2-40B4-BE49-F238E27FC236}">
                <a16:creationId xmlns:a16="http://schemas.microsoft.com/office/drawing/2014/main" id="{AF123B4F-208B-4CC6-84EE-A0E2B64E390A}"/>
              </a:ext>
            </a:extLst>
          </p:cNvPr>
          <p:cNvSpPr txBox="1"/>
          <p:nvPr/>
        </p:nvSpPr>
        <p:spPr>
          <a:xfrm>
            <a:off x="7899662" y="4590926"/>
            <a:ext cx="2492990" cy="369332"/>
          </a:xfrm>
          <a:prstGeom prst="rect">
            <a:avLst/>
          </a:prstGeom>
          <a:noFill/>
        </p:spPr>
        <p:txBody>
          <a:bodyPr wrap="none" rtlCol="0">
            <a:spAutoFit/>
          </a:bodyPr>
          <a:lstStyle/>
          <a:p>
            <a:r>
              <a:rPr lang="zh-CN" altLang="en-US" dirty="0">
                <a:solidFill>
                  <a:srgbClr val="FF0000"/>
                </a:solidFill>
              </a:rPr>
              <a:t>单位：百万港元！！！</a:t>
            </a:r>
          </a:p>
        </p:txBody>
      </p:sp>
      <p:sp>
        <p:nvSpPr>
          <p:cNvPr id="12" name="文本框 11">
            <a:extLst>
              <a:ext uri="{FF2B5EF4-FFF2-40B4-BE49-F238E27FC236}">
                <a16:creationId xmlns:a16="http://schemas.microsoft.com/office/drawing/2014/main" id="{2E2CA5DE-5A28-4A05-9B81-D29C78257F14}"/>
              </a:ext>
            </a:extLst>
          </p:cNvPr>
          <p:cNvSpPr txBox="1"/>
          <p:nvPr/>
        </p:nvSpPr>
        <p:spPr>
          <a:xfrm>
            <a:off x="1226820" y="4775592"/>
            <a:ext cx="3936999" cy="400110"/>
          </a:xfrm>
          <a:prstGeom prst="rect">
            <a:avLst/>
          </a:prstGeom>
          <a:noFill/>
        </p:spPr>
        <p:txBody>
          <a:bodyPr wrap="square" rtlCol="0">
            <a:spAutoFit/>
          </a:bodyPr>
          <a:lstStyle/>
          <a:p>
            <a:r>
              <a:rPr lang="zh-CN" altLang="en-US" sz="2000" dirty="0"/>
              <a:t>看看</a:t>
            </a:r>
            <a:r>
              <a:rPr lang="en-US" altLang="zh-CN" sz="2000" dirty="0"/>
              <a:t>1992</a:t>
            </a:r>
            <a:r>
              <a:rPr lang="zh-CN" altLang="en-US" sz="2000" dirty="0"/>
              <a:t>年有哪些香港电影</a:t>
            </a:r>
            <a:r>
              <a:rPr lang="zh-CN" altLang="en-US" dirty="0"/>
              <a:t>？</a:t>
            </a:r>
          </a:p>
        </p:txBody>
      </p:sp>
    </p:spTree>
    <p:extLst>
      <p:ext uri="{BB962C8B-B14F-4D97-AF65-F5344CB8AC3E}">
        <p14:creationId xmlns:p14="http://schemas.microsoft.com/office/powerpoint/2010/main" val="250845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410009" y="449971"/>
            <a:ext cx="6857297" cy="461665"/>
          </a:xfrm>
          <a:prstGeom prst="rect">
            <a:avLst/>
          </a:prstGeom>
        </p:spPr>
        <p:txBody>
          <a:bodyPr wrap="square">
            <a:spAutoFit/>
          </a:bodyPr>
          <a:lstStyle/>
          <a:p>
            <a:r>
              <a:rPr lang="zh-CN" altLang="en-US" sz="2400" b="1" dirty="0">
                <a:solidFill>
                  <a:schemeClr val="tx1">
                    <a:lumMod val="75000"/>
                    <a:lumOff val="25000"/>
                  </a:schemeClr>
                </a:solidFill>
                <a:sym typeface="+mn-ea"/>
              </a:rPr>
              <a:t>探索香港电影的前世今生</a:t>
            </a:r>
            <a:endParaRPr lang="zh-CN" altLang="en-US" sz="2400" b="1" dirty="0">
              <a:solidFill>
                <a:schemeClr val="tx1">
                  <a:lumMod val="75000"/>
                  <a:lumOff val="25000"/>
                </a:schemeClr>
              </a:solidFill>
            </a:endParaRPr>
          </a:p>
        </p:txBody>
      </p:sp>
      <p:sp>
        <p:nvSpPr>
          <p:cNvPr id="4" name="文本框 3">
            <a:extLst>
              <a:ext uri="{FF2B5EF4-FFF2-40B4-BE49-F238E27FC236}">
                <a16:creationId xmlns:a16="http://schemas.microsoft.com/office/drawing/2014/main" id="{B69468A1-1BCB-4476-81C1-6E440E356606}"/>
              </a:ext>
            </a:extLst>
          </p:cNvPr>
          <p:cNvSpPr txBox="1"/>
          <p:nvPr/>
        </p:nvSpPr>
        <p:spPr>
          <a:xfrm>
            <a:off x="3504578" y="4087986"/>
            <a:ext cx="4326904" cy="369332"/>
          </a:xfrm>
          <a:prstGeom prst="rect">
            <a:avLst/>
          </a:prstGeom>
          <a:noFill/>
        </p:spPr>
        <p:txBody>
          <a:bodyPr wrap="square" rtlCol="0">
            <a:spAutoFit/>
          </a:bodyPr>
          <a:lstStyle/>
          <a:p>
            <a:r>
              <a:rPr lang="en-US" altLang="zh-CN" dirty="0"/>
              <a:t>    1992</a:t>
            </a:r>
            <a:r>
              <a:rPr lang="zh-CN" altLang="en-US" dirty="0"/>
              <a:t>年的香港电影是属于周星驰的。</a:t>
            </a:r>
            <a:endParaRPr lang="en-US" altLang="zh-CN" dirty="0"/>
          </a:p>
        </p:txBody>
      </p:sp>
      <p:pic>
        <p:nvPicPr>
          <p:cNvPr id="9" name="图片 8">
            <a:extLst>
              <a:ext uri="{FF2B5EF4-FFF2-40B4-BE49-F238E27FC236}">
                <a16:creationId xmlns:a16="http://schemas.microsoft.com/office/drawing/2014/main" id="{0E774177-CD96-46C9-BE69-3BB26EA83A35}"/>
              </a:ext>
            </a:extLst>
          </p:cNvPr>
          <p:cNvPicPr>
            <a:picLocks noChangeAspect="1"/>
          </p:cNvPicPr>
          <p:nvPr/>
        </p:nvPicPr>
        <p:blipFill>
          <a:blip r:embed="rId2"/>
          <a:stretch>
            <a:fillRect/>
          </a:stretch>
        </p:blipFill>
        <p:spPr>
          <a:xfrm>
            <a:off x="3007781" y="4583008"/>
            <a:ext cx="2784688" cy="1589217"/>
          </a:xfrm>
          <a:prstGeom prst="rect">
            <a:avLst/>
          </a:prstGeom>
        </p:spPr>
      </p:pic>
      <p:pic>
        <p:nvPicPr>
          <p:cNvPr id="6" name="图片 5">
            <a:extLst>
              <a:ext uri="{FF2B5EF4-FFF2-40B4-BE49-F238E27FC236}">
                <a16:creationId xmlns:a16="http://schemas.microsoft.com/office/drawing/2014/main" id="{A994360A-9A0C-4B79-A84E-D46F44032FAB}"/>
              </a:ext>
            </a:extLst>
          </p:cNvPr>
          <p:cNvPicPr>
            <a:picLocks noChangeAspect="1"/>
          </p:cNvPicPr>
          <p:nvPr/>
        </p:nvPicPr>
        <p:blipFill>
          <a:blip r:embed="rId3"/>
          <a:stretch>
            <a:fillRect/>
          </a:stretch>
        </p:blipFill>
        <p:spPr>
          <a:xfrm>
            <a:off x="263610" y="4583009"/>
            <a:ext cx="2744171" cy="1589217"/>
          </a:xfrm>
          <a:prstGeom prst="rect">
            <a:avLst/>
          </a:prstGeom>
        </p:spPr>
      </p:pic>
      <p:pic>
        <p:nvPicPr>
          <p:cNvPr id="8" name="图片 7">
            <a:extLst>
              <a:ext uri="{FF2B5EF4-FFF2-40B4-BE49-F238E27FC236}">
                <a16:creationId xmlns:a16="http://schemas.microsoft.com/office/drawing/2014/main" id="{27132F5C-EC84-4046-B4C7-CBAD75720B88}"/>
              </a:ext>
            </a:extLst>
          </p:cNvPr>
          <p:cNvPicPr>
            <a:picLocks noChangeAspect="1"/>
          </p:cNvPicPr>
          <p:nvPr/>
        </p:nvPicPr>
        <p:blipFill>
          <a:blip r:embed="rId4"/>
          <a:stretch>
            <a:fillRect/>
          </a:stretch>
        </p:blipFill>
        <p:spPr>
          <a:xfrm>
            <a:off x="5792469" y="4583008"/>
            <a:ext cx="3106946" cy="1714907"/>
          </a:xfrm>
          <a:prstGeom prst="rect">
            <a:avLst/>
          </a:prstGeom>
        </p:spPr>
      </p:pic>
      <p:pic>
        <p:nvPicPr>
          <p:cNvPr id="11" name="图片 10">
            <a:extLst>
              <a:ext uri="{FF2B5EF4-FFF2-40B4-BE49-F238E27FC236}">
                <a16:creationId xmlns:a16="http://schemas.microsoft.com/office/drawing/2014/main" id="{0F8DA5E0-DBF3-4F9C-B6A9-42A50751D0DE}"/>
              </a:ext>
            </a:extLst>
          </p:cNvPr>
          <p:cNvPicPr>
            <a:picLocks noChangeAspect="1"/>
          </p:cNvPicPr>
          <p:nvPr/>
        </p:nvPicPr>
        <p:blipFill>
          <a:blip r:embed="rId5"/>
          <a:stretch>
            <a:fillRect/>
          </a:stretch>
        </p:blipFill>
        <p:spPr>
          <a:xfrm>
            <a:off x="8815831" y="4585696"/>
            <a:ext cx="3033662" cy="1712219"/>
          </a:xfrm>
          <a:prstGeom prst="rect">
            <a:avLst/>
          </a:prstGeom>
        </p:spPr>
      </p:pic>
      <p:pic>
        <p:nvPicPr>
          <p:cNvPr id="13" name="图片 12">
            <a:extLst>
              <a:ext uri="{FF2B5EF4-FFF2-40B4-BE49-F238E27FC236}">
                <a16:creationId xmlns:a16="http://schemas.microsoft.com/office/drawing/2014/main" id="{BCB759A8-6538-4480-823C-906C6D3206B1}"/>
              </a:ext>
            </a:extLst>
          </p:cNvPr>
          <p:cNvPicPr>
            <a:picLocks noChangeAspect="1"/>
          </p:cNvPicPr>
          <p:nvPr/>
        </p:nvPicPr>
        <p:blipFill>
          <a:blip r:embed="rId6"/>
          <a:stretch>
            <a:fillRect/>
          </a:stretch>
        </p:blipFill>
        <p:spPr>
          <a:xfrm>
            <a:off x="7098384" y="1108362"/>
            <a:ext cx="4751109" cy="2766710"/>
          </a:xfrm>
          <a:prstGeom prst="rect">
            <a:avLst/>
          </a:prstGeom>
        </p:spPr>
      </p:pic>
      <p:pic>
        <p:nvPicPr>
          <p:cNvPr id="17" name="图片 16">
            <a:extLst>
              <a:ext uri="{FF2B5EF4-FFF2-40B4-BE49-F238E27FC236}">
                <a16:creationId xmlns:a16="http://schemas.microsoft.com/office/drawing/2014/main" id="{78C5D759-1E06-4CE7-B0C9-B46D408428FD}"/>
              </a:ext>
            </a:extLst>
          </p:cNvPr>
          <p:cNvPicPr>
            <a:picLocks noChangeAspect="1"/>
          </p:cNvPicPr>
          <p:nvPr/>
        </p:nvPicPr>
        <p:blipFill>
          <a:blip r:embed="rId7"/>
          <a:stretch>
            <a:fillRect/>
          </a:stretch>
        </p:blipFill>
        <p:spPr>
          <a:xfrm>
            <a:off x="1164220" y="952817"/>
            <a:ext cx="4503810" cy="3093988"/>
          </a:xfrm>
          <a:prstGeom prst="rect">
            <a:avLst/>
          </a:prstGeom>
        </p:spPr>
      </p:pic>
    </p:spTree>
    <p:extLst>
      <p:ext uri="{BB962C8B-B14F-4D97-AF65-F5344CB8AC3E}">
        <p14:creationId xmlns:p14="http://schemas.microsoft.com/office/powerpoint/2010/main" val="69613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410009" y="449971"/>
            <a:ext cx="6857297" cy="461665"/>
          </a:xfrm>
          <a:prstGeom prst="rect">
            <a:avLst/>
          </a:prstGeom>
        </p:spPr>
        <p:txBody>
          <a:bodyPr wrap="square">
            <a:spAutoFit/>
          </a:bodyPr>
          <a:lstStyle/>
          <a:p>
            <a:r>
              <a:rPr lang="zh-CN" altLang="en-US" sz="2400" b="1" dirty="0">
                <a:solidFill>
                  <a:schemeClr val="tx1">
                    <a:lumMod val="75000"/>
                    <a:lumOff val="25000"/>
                  </a:schemeClr>
                </a:solidFill>
                <a:sym typeface="+mn-ea"/>
              </a:rPr>
              <a:t>探索香港电影的前世今生</a:t>
            </a:r>
            <a:endParaRPr lang="zh-CN" altLang="en-US" sz="2400" b="1" dirty="0">
              <a:solidFill>
                <a:schemeClr val="tx1">
                  <a:lumMod val="75000"/>
                  <a:lumOff val="25000"/>
                </a:schemeClr>
              </a:solidFill>
            </a:endParaRPr>
          </a:p>
        </p:txBody>
      </p:sp>
      <p:sp>
        <p:nvSpPr>
          <p:cNvPr id="4" name="文本框 3">
            <a:extLst>
              <a:ext uri="{FF2B5EF4-FFF2-40B4-BE49-F238E27FC236}">
                <a16:creationId xmlns:a16="http://schemas.microsoft.com/office/drawing/2014/main" id="{B69468A1-1BCB-4476-81C1-6E440E356606}"/>
              </a:ext>
            </a:extLst>
          </p:cNvPr>
          <p:cNvSpPr txBox="1"/>
          <p:nvPr/>
        </p:nvSpPr>
        <p:spPr>
          <a:xfrm>
            <a:off x="348792" y="1609220"/>
            <a:ext cx="4411745" cy="677108"/>
          </a:xfrm>
          <a:prstGeom prst="rect">
            <a:avLst/>
          </a:prstGeom>
          <a:noFill/>
        </p:spPr>
        <p:txBody>
          <a:bodyPr wrap="square" rtlCol="0">
            <a:spAutoFit/>
          </a:bodyPr>
          <a:lstStyle/>
          <a:p>
            <a:r>
              <a:rPr lang="en-US" altLang="zh-CN" dirty="0"/>
              <a:t>    </a:t>
            </a:r>
            <a:r>
              <a:rPr lang="zh-CN" altLang="en-US" sz="2000" dirty="0"/>
              <a:t>的确，</a:t>
            </a:r>
            <a:r>
              <a:rPr lang="en-US" altLang="zh-CN" sz="2000" dirty="0"/>
              <a:t>90</a:t>
            </a:r>
            <a:r>
              <a:rPr lang="zh-CN" altLang="en-US" sz="2000" dirty="0"/>
              <a:t>年代的香港电影值得骄傲。</a:t>
            </a:r>
            <a:endParaRPr lang="en-US" altLang="zh-CN" sz="2000" dirty="0"/>
          </a:p>
          <a:p>
            <a:endParaRPr lang="zh-CN" altLang="en-US" dirty="0"/>
          </a:p>
        </p:txBody>
      </p:sp>
      <p:sp>
        <p:nvSpPr>
          <p:cNvPr id="5" name="文本框 4">
            <a:extLst>
              <a:ext uri="{FF2B5EF4-FFF2-40B4-BE49-F238E27FC236}">
                <a16:creationId xmlns:a16="http://schemas.microsoft.com/office/drawing/2014/main" id="{AF123B4F-208B-4CC6-84EE-A0E2B64E390A}"/>
              </a:ext>
            </a:extLst>
          </p:cNvPr>
          <p:cNvSpPr txBox="1"/>
          <p:nvPr/>
        </p:nvSpPr>
        <p:spPr>
          <a:xfrm>
            <a:off x="7899662" y="4590926"/>
            <a:ext cx="2262158" cy="369332"/>
          </a:xfrm>
          <a:prstGeom prst="rect">
            <a:avLst/>
          </a:prstGeom>
          <a:noFill/>
        </p:spPr>
        <p:txBody>
          <a:bodyPr wrap="none" rtlCol="0">
            <a:spAutoFit/>
          </a:bodyPr>
          <a:lstStyle/>
          <a:p>
            <a:r>
              <a:rPr lang="zh-CN" altLang="en-US" dirty="0">
                <a:solidFill>
                  <a:srgbClr val="FF0000"/>
                </a:solidFill>
              </a:rPr>
              <a:t>港片海外收入暴跌！</a:t>
            </a:r>
          </a:p>
        </p:txBody>
      </p:sp>
      <p:sp>
        <p:nvSpPr>
          <p:cNvPr id="2" name="文本框 1">
            <a:extLst>
              <a:ext uri="{FF2B5EF4-FFF2-40B4-BE49-F238E27FC236}">
                <a16:creationId xmlns:a16="http://schemas.microsoft.com/office/drawing/2014/main" id="{5CDF947A-04D4-4A09-9713-D29A99BBEE1D}"/>
              </a:ext>
            </a:extLst>
          </p:cNvPr>
          <p:cNvSpPr txBox="1"/>
          <p:nvPr/>
        </p:nvSpPr>
        <p:spPr>
          <a:xfrm>
            <a:off x="612128" y="2367668"/>
            <a:ext cx="5057795" cy="400110"/>
          </a:xfrm>
          <a:prstGeom prst="rect">
            <a:avLst/>
          </a:prstGeom>
          <a:noFill/>
        </p:spPr>
        <p:txBody>
          <a:bodyPr wrap="none" rtlCol="0">
            <a:spAutoFit/>
          </a:bodyPr>
          <a:lstStyle/>
          <a:p>
            <a:r>
              <a:rPr lang="zh-CN" altLang="en-US" sz="2000" dirty="0">
                <a:solidFill>
                  <a:srgbClr val="FF0000"/>
                </a:solidFill>
              </a:rPr>
              <a:t>但是</a:t>
            </a:r>
            <a:r>
              <a:rPr lang="zh-CN" altLang="en-US" sz="2000" dirty="0"/>
              <a:t>，港片失去霸主地位的趋势早已显现。</a:t>
            </a:r>
          </a:p>
        </p:txBody>
      </p:sp>
      <p:pic>
        <p:nvPicPr>
          <p:cNvPr id="7" name="图片 6">
            <a:extLst>
              <a:ext uri="{FF2B5EF4-FFF2-40B4-BE49-F238E27FC236}">
                <a16:creationId xmlns:a16="http://schemas.microsoft.com/office/drawing/2014/main" id="{78328B26-510C-4080-8800-5DF6DC564598}"/>
              </a:ext>
            </a:extLst>
          </p:cNvPr>
          <p:cNvPicPr>
            <a:picLocks noChangeAspect="1"/>
          </p:cNvPicPr>
          <p:nvPr/>
        </p:nvPicPr>
        <p:blipFill>
          <a:blip r:embed="rId2"/>
          <a:stretch>
            <a:fillRect/>
          </a:stretch>
        </p:blipFill>
        <p:spPr>
          <a:xfrm>
            <a:off x="6096000" y="1268237"/>
            <a:ext cx="6012701" cy="2834886"/>
          </a:xfrm>
          <a:prstGeom prst="rect">
            <a:avLst/>
          </a:prstGeom>
        </p:spPr>
      </p:pic>
      <p:sp>
        <p:nvSpPr>
          <p:cNvPr id="13" name="文本框 12">
            <a:extLst>
              <a:ext uri="{FF2B5EF4-FFF2-40B4-BE49-F238E27FC236}">
                <a16:creationId xmlns:a16="http://schemas.microsoft.com/office/drawing/2014/main" id="{C1D925F6-8B67-464D-BDC9-DD03479C108E}"/>
              </a:ext>
            </a:extLst>
          </p:cNvPr>
          <p:cNvSpPr txBox="1"/>
          <p:nvPr/>
        </p:nvSpPr>
        <p:spPr>
          <a:xfrm>
            <a:off x="612128" y="3124379"/>
            <a:ext cx="6707170" cy="400110"/>
          </a:xfrm>
          <a:prstGeom prst="rect">
            <a:avLst/>
          </a:prstGeom>
          <a:noFill/>
        </p:spPr>
        <p:txBody>
          <a:bodyPr wrap="square">
            <a:spAutoFit/>
          </a:bodyPr>
          <a:lstStyle/>
          <a:p>
            <a:r>
              <a:rPr lang="zh-CN" altLang="en-US" sz="2000" dirty="0"/>
              <a:t>“前世”辉煌，“今生”难堪？</a:t>
            </a:r>
          </a:p>
        </p:txBody>
      </p:sp>
      <p:sp>
        <p:nvSpPr>
          <p:cNvPr id="10" name="文本框 9">
            <a:extLst>
              <a:ext uri="{FF2B5EF4-FFF2-40B4-BE49-F238E27FC236}">
                <a16:creationId xmlns:a16="http://schemas.microsoft.com/office/drawing/2014/main" id="{B210CF8D-DAC5-4E47-B048-D2E12CE9E65A}"/>
              </a:ext>
            </a:extLst>
          </p:cNvPr>
          <p:cNvSpPr txBox="1"/>
          <p:nvPr/>
        </p:nvSpPr>
        <p:spPr>
          <a:xfrm>
            <a:off x="612128" y="3881090"/>
            <a:ext cx="6707170" cy="400110"/>
          </a:xfrm>
          <a:prstGeom prst="rect">
            <a:avLst/>
          </a:prstGeom>
          <a:noFill/>
        </p:spPr>
        <p:txBody>
          <a:bodyPr wrap="square">
            <a:spAutoFit/>
          </a:bodyPr>
          <a:lstStyle/>
          <a:p>
            <a:r>
              <a:rPr lang="zh-CN" altLang="en-US" sz="2000" dirty="0"/>
              <a:t>继续聚焦</a:t>
            </a:r>
            <a:r>
              <a:rPr lang="en-US" altLang="zh-CN" sz="2000" dirty="0"/>
              <a:t>2000</a:t>
            </a:r>
            <a:r>
              <a:rPr lang="zh-CN" altLang="en-US" sz="2000" dirty="0"/>
              <a:t>年以后的香港电影</a:t>
            </a:r>
            <a:r>
              <a:rPr lang="en-US" altLang="zh-CN" sz="2000" dirty="0"/>
              <a:t>…</a:t>
            </a:r>
            <a:endParaRPr lang="zh-CN" altLang="en-US" sz="2000" dirty="0"/>
          </a:p>
        </p:txBody>
      </p:sp>
    </p:spTree>
    <p:extLst>
      <p:ext uri="{BB962C8B-B14F-4D97-AF65-F5344CB8AC3E}">
        <p14:creationId xmlns:p14="http://schemas.microsoft.com/office/powerpoint/2010/main" val="1417604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E4C32484-B7B3-4AE4-A887-A1B295B08D0E}"/>
              </a:ext>
            </a:extLst>
          </p:cNvPr>
          <p:cNvPicPr>
            <a:picLocks noChangeAspect="1"/>
          </p:cNvPicPr>
          <p:nvPr/>
        </p:nvPicPr>
        <p:blipFill>
          <a:blip r:embed="rId2"/>
          <a:stretch>
            <a:fillRect/>
          </a:stretch>
        </p:blipFill>
        <p:spPr>
          <a:xfrm>
            <a:off x="5510673" y="4441742"/>
            <a:ext cx="3779301" cy="2181500"/>
          </a:xfrm>
          <a:prstGeom prst="rect">
            <a:avLst/>
          </a:prstGeom>
        </p:spPr>
      </p:pic>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410009" y="449971"/>
            <a:ext cx="6857297" cy="461665"/>
          </a:xfrm>
          <a:prstGeom prst="rect">
            <a:avLst/>
          </a:prstGeom>
        </p:spPr>
        <p:txBody>
          <a:bodyPr wrap="square">
            <a:spAutoFit/>
          </a:bodyPr>
          <a:lstStyle/>
          <a:p>
            <a:r>
              <a:rPr lang="zh-CN" altLang="en-US" sz="2400" b="1" dirty="0">
                <a:solidFill>
                  <a:schemeClr val="tx1">
                    <a:lumMod val="75000"/>
                    <a:lumOff val="25000"/>
                  </a:schemeClr>
                </a:solidFill>
                <a:sym typeface="+mn-ea"/>
              </a:rPr>
              <a:t>探索香港电影的前世今生</a:t>
            </a:r>
            <a:endParaRPr lang="zh-CN" altLang="en-US" sz="2400" b="1" dirty="0">
              <a:solidFill>
                <a:schemeClr val="tx1">
                  <a:lumMod val="75000"/>
                  <a:lumOff val="25000"/>
                </a:schemeClr>
              </a:solidFill>
            </a:endParaRPr>
          </a:p>
        </p:txBody>
      </p:sp>
      <p:sp>
        <p:nvSpPr>
          <p:cNvPr id="4" name="文本框 3">
            <a:extLst>
              <a:ext uri="{FF2B5EF4-FFF2-40B4-BE49-F238E27FC236}">
                <a16:creationId xmlns:a16="http://schemas.microsoft.com/office/drawing/2014/main" id="{B69468A1-1BCB-4476-81C1-6E440E356606}"/>
              </a:ext>
            </a:extLst>
          </p:cNvPr>
          <p:cNvSpPr txBox="1"/>
          <p:nvPr/>
        </p:nvSpPr>
        <p:spPr>
          <a:xfrm>
            <a:off x="682002" y="1106431"/>
            <a:ext cx="4411745" cy="1600438"/>
          </a:xfrm>
          <a:prstGeom prst="rect">
            <a:avLst/>
          </a:prstGeom>
          <a:noFill/>
        </p:spPr>
        <p:txBody>
          <a:bodyPr wrap="square" rtlCol="0">
            <a:spAutoFit/>
          </a:bodyPr>
          <a:lstStyle/>
          <a:p>
            <a:r>
              <a:rPr lang="en-US" altLang="zh-CN" dirty="0"/>
              <a:t>    </a:t>
            </a:r>
            <a:r>
              <a:rPr lang="en-US" altLang="zh-CN" sz="2000" dirty="0"/>
              <a:t>2000</a:t>
            </a:r>
            <a:r>
              <a:rPr lang="zh-CN" altLang="en-US" sz="2000" dirty="0"/>
              <a:t>年以后，真正意味上的高质量“纯正”（指发行地区只有中国香港）港片少的可怜。</a:t>
            </a:r>
            <a:endParaRPr lang="en-US" altLang="zh-CN" sz="2000" dirty="0"/>
          </a:p>
          <a:p>
            <a:r>
              <a:rPr lang="zh-CN" altLang="en-US" sz="2000" dirty="0"/>
              <a:t>    但是，中国大陆的电影开始发力。</a:t>
            </a:r>
            <a:endParaRPr lang="en-US" altLang="zh-CN" sz="2000" dirty="0"/>
          </a:p>
          <a:p>
            <a:endParaRPr lang="zh-CN" altLang="en-US" dirty="0"/>
          </a:p>
        </p:txBody>
      </p:sp>
      <p:sp>
        <p:nvSpPr>
          <p:cNvPr id="13" name="文本框 12">
            <a:extLst>
              <a:ext uri="{FF2B5EF4-FFF2-40B4-BE49-F238E27FC236}">
                <a16:creationId xmlns:a16="http://schemas.microsoft.com/office/drawing/2014/main" id="{C1D925F6-8B67-464D-BDC9-DD03479C108E}"/>
              </a:ext>
            </a:extLst>
          </p:cNvPr>
          <p:cNvSpPr txBox="1"/>
          <p:nvPr/>
        </p:nvSpPr>
        <p:spPr>
          <a:xfrm>
            <a:off x="348792" y="2793313"/>
            <a:ext cx="6707170" cy="400110"/>
          </a:xfrm>
          <a:prstGeom prst="rect">
            <a:avLst/>
          </a:prstGeom>
          <a:noFill/>
        </p:spPr>
        <p:txBody>
          <a:bodyPr wrap="square">
            <a:spAutoFit/>
          </a:bodyPr>
          <a:lstStyle/>
          <a:p>
            <a:endParaRPr lang="zh-CN" altLang="en-US" sz="2000" dirty="0"/>
          </a:p>
        </p:txBody>
      </p:sp>
      <p:pic>
        <p:nvPicPr>
          <p:cNvPr id="6" name="图片 5">
            <a:extLst>
              <a:ext uri="{FF2B5EF4-FFF2-40B4-BE49-F238E27FC236}">
                <a16:creationId xmlns:a16="http://schemas.microsoft.com/office/drawing/2014/main" id="{8FA5465A-4F26-4DD4-9B82-BE4E8F51CB60}"/>
              </a:ext>
            </a:extLst>
          </p:cNvPr>
          <p:cNvPicPr>
            <a:picLocks noChangeAspect="1"/>
          </p:cNvPicPr>
          <p:nvPr/>
        </p:nvPicPr>
        <p:blipFill>
          <a:blip r:embed="rId3"/>
          <a:stretch>
            <a:fillRect/>
          </a:stretch>
        </p:blipFill>
        <p:spPr>
          <a:xfrm>
            <a:off x="5510673" y="449971"/>
            <a:ext cx="6496843" cy="1629031"/>
          </a:xfrm>
          <a:prstGeom prst="rect">
            <a:avLst/>
          </a:prstGeom>
        </p:spPr>
      </p:pic>
      <p:pic>
        <p:nvPicPr>
          <p:cNvPr id="9" name="图片 8">
            <a:extLst>
              <a:ext uri="{FF2B5EF4-FFF2-40B4-BE49-F238E27FC236}">
                <a16:creationId xmlns:a16="http://schemas.microsoft.com/office/drawing/2014/main" id="{2F15D56E-506D-4B43-88C7-344CE2A88572}"/>
              </a:ext>
            </a:extLst>
          </p:cNvPr>
          <p:cNvPicPr>
            <a:picLocks noChangeAspect="1"/>
          </p:cNvPicPr>
          <p:nvPr/>
        </p:nvPicPr>
        <p:blipFill>
          <a:blip r:embed="rId4"/>
          <a:stretch>
            <a:fillRect/>
          </a:stretch>
        </p:blipFill>
        <p:spPr>
          <a:xfrm>
            <a:off x="5510673" y="2156933"/>
            <a:ext cx="6412558" cy="659971"/>
          </a:xfrm>
          <a:prstGeom prst="rect">
            <a:avLst/>
          </a:prstGeom>
        </p:spPr>
      </p:pic>
      <p:pic>
        <p:nvPicPr>
          <p:cNvPr id="11" name="图片 10">
            <a:extLst>
              <a:ext uri="{FF2B5EF4-FFF2-40B4-BE49-F238E27FC236}">
                <a16:creationId xmlns:a16="http://schemas.microsoft.com/office/drawing/2014/main" id="{53F43781-700D-4C12-9B29-6569310FC6FA}"/>
              </a:ext>
            </a:extLst>
          </p:cNvPr>
          <p:cNvPicPr>
            <a:picLocks noChangeAspect="1"/>
          </p:cNvPicPr>
          <p:nvPr/>
        </p:nvPicPr>
        <p:blipFill>
          <a:blip r:embed="rId5"/>
          <a:stretch>
            <a:fillRect/>
          </a:stretch>
        </p:blipFill>
        <p:spPr>
          <a:xfrm>
            <a:off x="822440" y="2741798"/>
            <a:ext cx="4311316" cy="3666231"/>
          </a:xfrm>
          <a:prstGeom prst="rect">
            <a:avLst/>
          </a:prstGeom>
        </p:spPr>
      </p:pic>
      <p:sp>
        <p:nvSpPr>
          <p:cNvPr id="17" name="文本框 16">
            <a:extLst>
              <a:ext uri="{FF2B5EF4-FFF2-40B4-BE49-F238E27FC236}">
                <a16:creationId xmlns:a16="http://schemas.microsoft.com/office/drawing/2014/main" id="{EAF94815-24A5-468E-84C8-9596FFD775DA}"/>
              </a:ext>
            </a:extLst>
          </p:cNvPr>
          <p:cNvSpPr txBox="1"/>
          <p:nvPr/>
        </p:nvSpPr>
        <p:spPr>
          <a:xfrm>
            <a:off x="5682006" y="3167658"/>
            <a:ext cx="4583783" cy="923330"/>
          </a:xfrm>
          <a:prstGeom prst="rect">
            <a:avLst/>
          </a:prstGeom>
          <a:noFill/>
        </p:spPr>
        <p:txBody>
          <a:bodyPr wrap="square">
            <a:spAutoFit/>
          </a:bodyPr>
          <a:lstStyle/>
          <a:p>
            <a:r>
              <a:rPr lang="zh-CN" altLang="en-US" dirty="0"/>
              <a:t>    真的是香港电影从此消失吗？其实不然。中国香港和中国大陆合作发行的电影越来越多。</a:t>
            </a:r>
            <a:endParaRPr lang="en-US" altLang="zh-CN" sz="1800" dirty="0"/>
          </a:p>
        </p:txBody>
      </p:sp>
      <p:pic>
        <p:nvPicPr>
          <p:cNvPr id="15" name="图片 14">
            <a:extLst>
              <a:ext uri="{FF2B5EF4-FFF2-40B4-BE49-F238E27FC236}">
                <a16:creationId xmlns:a16="http://schemas.microsoft.com/office/drawing/2014/main" id="{6887C04B-B76F-497A-89A3-1A2144D08F9F}"/>
              </a:ext>
            </a:extLst>
          </p:cNvPr>
          <p:cNvPicPr>
            <a:picLocks noChangeAspect="1"/>
          </p:cNvPicPr>
          <p:nvPr/>
        </p:nvPicPr>
        <p:blipFill>
          <a:blip r:embed="rId6"/>
          <a:stretch>
            <a:fillRect/>
          </a:stretch>
        </p:blipFill>
        <p:spPr>
          <a:xfrm>
            <a:off x="8327642" y="3761351"/>
            <a:ext cx="3876294" cy="1771141"/>
          </a:xfrm>
          <a:prstGeom prst="rect">
            <a:avLst/>
          </a:prstGeom>
        </p:spPr>
      </p:pic>
    </p:spTree>
    <p:extLst>
      <p:ext uri="{BB962C8B-B14F-4D97-AF65-F5344CB8AC3E}">
        <p14:creationId xmlns:p14="http://schemas.microsoft.com/office/powerpoint/2010/main" val="115910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910172"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216279" y="3422965"/>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318018" y="3514494"/>
            <a:ext cx="771365" cy="769441"/>
          </a:xfrm>
          <a:prstGeom prst="rect">
            <a:avLst/>
          </a:prstGeom>
          <a:noFill/>
        </p:spPr>
        <p:txBody>
          <a:bodyPr wrap="none" rtlCol="0">
            <a:spAutoFit/>
          </a:bodyPr>
          <a:lstStyle/>
          <a:p>
            <a:pPr algn="ctr"/>
            <a:r>
              <a:rPr lang="en-US" altLang="zh-CN" sz="4400" b="1" dirty="0">
                <a:solidFill>
                  <a:schemeClr val="bg1"/>
                </a:solidFill>
              </a:rPr>
              <a:t>01</a:t>
            </a:r>
            <a:endParaRPr lang="zh-CN" altLang="en-US" sz="4400" b="1" dirty="0">
              <a:solidFill>
                <a:schemeClr val="bg1"/>
              </a:solidFill>
            </a:endParaRPr>
          </a:p>
        </p:txBody>
      </p:sp>
      <p:sp>
        <p:nvSpPr>
          <p:cNvPr id="6" name="文本框 5"/>
          <p:cNvSpPr txBox="1"/>
          <p:nvPr/>
        </p:nvSpPr>
        <p:spPr>
          <a:xfrm>
            <a:off x="2103074" y="4466994"/>
            <a:ext cx="1097280" cy="368300"/>
          </a:xfrm>
          <a:prstGeom prst="rect">
            <a:avLst/>
          </a:prstGeom>
          <a:noFill/>
        </p:spPr>
        <p:txBody>
          <a:bodyPr wrap="none" rtlCol="0">
            <a:spAutoFit/>
          </a:bodyPr>
          <a:lstStyle/>
          <a:p>
            <a:pPr algn="ctr"/>
            <a:r>
              <a:rPr lang="zh-CN" altLang="en-US" dirty="0">
                <a:latin typeface="+mj-lt"/>
              </a:rPr>
              <a:t>数据挖取</a:t>
            </a:r>
          </a:p>
        </p:txBody>
      </p:sp>
      <p:sp>
        <p:nvSpPr>
          <p:cNvPr id="11" name="文本框 10"/>
          <p:cNvSpPr txBox="1"/>
          <p:nvPr/>
        </p:nvSpPr>
        <p:spPr>
          <a:xfrm>
            <a:off x="4459369" y="4448259"/>
            <a:ext cx="1097280" cy="368300"/>
          </a:xfrm>
          <a:prstGeom prst="rect">
            <a:avLst/>
          </a:prstGeom>
          <a:noFill/>
        </p:spPr>
        <p:txBody>
          <a:bodyPr wrap="none" rtlCol="0">
            <a:spAutoFit/>
          </a:bodyPr>
          <a:lstStyle/>
          <a:p>
            <a:pPr algn="ctr"/>
            <a:r>
              <a:rPr lang="zh-CN" altLang="en-US" dirty="0">
                <a:latin typeface="+mj-lt"/>
              </a:rPr>
              <a:t>评论分析</a:t>
            </a:r>
          </a:p>
        </p:txBody>
      </p:sp>
      <p:sp>
        <p:nvSpPr>
          <p:cNvPr id="16" name="文本框 15"/>
          <p:cNvSpPr txBox="1"/>
          <p:nvPr/>
        </p:nvSpPr>
        <p:spPr>
          <a:xfrm>
            <a:off x="6518853" y="4462276"/>
            <a:ext cx="1569661" cy="369332"/>
          </a:xfrm>
          <a:prstGeom prst="rect">
            <a:avLst/>
          </a:prstGeom>
          <a:noFill/>
        </p:spPr>
        <p:txBody>
          <a:bodyPr wrap="none" rtlCol="0">
            <a:spAutoFit/>
          </a:bodyPr>
          <a:lstStyle/>
          <a:p>
            <a:pPr algn="ctr"/>
            <a:r>
              <a:rPr lang="zh-CN" altLang="en-US" dirty="0">
                <a:latin typeface="+mj-lt"/>
              </a:rPr>
              <a:t>香港电影分析</a:t>
            </a:r>
          </a:p>
        </p:txBody>
      </p:sp>
      <p:sp>
        <p:nvSpPr>
          <p:cNvPr id="21" name="文本框 20"/>
          <p:cNvSpPr txBox="1"/>
          <p:nvPr/>
        </p:nvSpPr>
        <p:spPr>
          <a:xfrm>
            <a:off x="8783521" y="4487361"/>
            <a:ext cx="1569661" cy="369332"/>
          </a:xfrm>
          <a:prstGeom prst="rect">
            <a:avLst/>
          </a:prstGeom>
          <a:noFill/>
        </p:spPr>
        <p:txBody>
          <a:bodyPr wrap="none" rtlCol="0">
            <a:spAutoFit/>
          </a:bodyPr>
          <a:lstStyle/>
          <a:p>
            <a:pPr algn="ctr"/>
            <a:r>
              <a:rPr lang="zh-CN" altLang="en-US" dirty="0">
                <a:latin typeface="+mj-lt"/>
              </a:rPr>
              <a:t>中美对比分析</a:t>
            </a:r>
          </a:p>
        </p:txBody>
      </p:sp>
      <p:sp>
        <p:nvSpPr>
          <p:cNvPr id="23" name="椭圆 22"/>
          <p:cNvSpPr/>
          <p:nvPr/>
        </p:nvSpPr>
        <p:spPr>
          <a:xfrm>
            <a:off x="4869180" y="686969"/>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MH_Others_1"/>
          <p:cNvSpPr txBox="1"/>
          <p:nvPr>
            <p:custDataLst>
              <p:tags r:id="rId1"/>
            </p:custDataLst>
          </p:nvPr>
        </p:nvSpPr>
        <p:spPr>
          <a:xfrm>
            <a:off x="4160902" y="146732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mj-lt"/>
                <a:cs typeface="Arial" panose="020B0604020202020204" pitchFamily="34" charset="0"/>
              </a:rPr>
              <a:t>Contents</a:t>
            </a:r>
            <a:endParaRPr lang="zh-CN" altLang="en-US" sz="4400" dirty="0">
              <a:solidFill>
                <a:schemeClr val="bg1"/>
              </a:solidFill>
              <a:effectLst>
                <a:outerShdw blurRad="38100" dist="38100" dir="2700000" algn="tl">
                  <a:srgbClr val="000000">
                    <a:alpha val="43137"/>
                  </a:srgbClr>
                </a:outerShdw>
              </a:effectLst>
              <a:latin typeface="+mj-lt"/>
              <a:cs typeface="Arial" panose="020B0604020202020204" pitchFamily="34" charset="0"/>
            </a:endParaRPr>
          </a:p>
        </p:txBody>
      </p:sp>
      <p:sp>
        <p:nvSpPr>
          <p:cNvPr id="9" name="椭圆 8"/>
          <p:cNvSpPr/>
          <p:nvPr/>
        </p:nvSpPr>
        <p:spPr>
          <a:xfrm>
            <a:off x="4495929" y="34417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86496" y="3533229"/>
            <a:ext cx="771365" cy="769441"/>
          </a:xfrm>
          <a:prstGeom prst="rect">
            <a:avLst/>
          </a:prstGeom>
          <a:noFill/>
        </p:spPr>
        <p:txBody>
          <a:bodyPr wrap="none" rtlCol="0">
            <a:spAutoFit/>
          </a:bodyPr>
          <a:lstStyle/>
          <a:p>
            <a:pPr algn="ctr"/>
            <a:r>
              <a:rPr lang="en-US" altLang="zh-CN" sz="4400" b="1" dirty="0">
                <a:solidFill>
                  <a:schemeClr val="bg1"/>
                </a:solidFill>
              </a:rPr>
              <a:t>02</a:t>
            </a:r>
            <a:endParaRPr lang="zh-CN" altLang="en-US" sz="4400" b="1" dirty="0">
              <a:solidFill>
                <a:schemeClr val="bg1"/>
              </a:solidFill>
            </a:endParaRPr>
          </a:p>
        </p:txBody>
      </p:sp>
      <p:sp>
        <p:nvSpPr>
          <p:cNvPr id="33" name="椭圆 32"/>
          <p:cNvSpPr/>
          <p:nvPr/>
        </p:nvSpPr>
        <p:spPr>
          <a:xfrm>
            <a:off x="5203969" y="4148747"/>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75579" y="34417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37323" y="3533229"/>
            <a:ext cx="771365" cy="769441"/>
          </a:xfrm>
          <a:prstGeom prst="rect">
            <a:avLst/>
          </a:prstGeom>
          <a:noFill/>
        </p:spPr>
        <p:txBody>
          <a:bodyPr wrap="none" rtlCol="0">
            <a:spAutoFit/>
          </a:bodyPr>
          <a:lstStyle/>
          <a:p>
            <a:pPr algn="ctr"/>
            <a:r>
              <a:rPr lang="en-US" altLang="zh-CN" sz="4400" b="1" dirty="0">
                <a:solidFill>
                  <a:schemeClr val="bg1"/>
                </a:solidFill>
              </a:rPr>
              <a:t>03</a:t>
            </a:r>
            <a:endParaRPr lang="zh-CN" altLang="en-US" sz="4400" b="1" dirty="0">
              <a:solidFill>
                <a:schemeClr val="bg1"/>
              </a:solidFill>
            </a:endParaRPr>
          </a:p>
        </p:txBody>
      </p:sp>
      <p:sp>
        <p:nvSpPr>
          <p:cNvPr id="34" name="椭圆 33"/>
          <p:cNvSpPr/>
          <p:nvPr/>
        </p:nvSpPr>
        <p:spPr>
          <a:xfrm>
            <a:off x="7516801"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055229" y="3416616"/>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145796" y="3508145"/>
            <a:ext cx="771365" cy="769441"/>
          </a:xfrm>
          <a:prstGeom prst="rect">
            <a:avLst/>
          </a:prstGeom>
          <a:noFill/>
        </p:spPr>
        <p:txBody>
          <a:bodyPr wrap="none" rtlCol="0">
            <a:spAutoFit/>
          </a:bodyPr>
          <a:lstStyle/>
          <a:p>
            <a:pPr algn="ctr"/>
            <a:r>
              <a:rPr lang="en-US" altLang="zh-CN" sz="4400" b="1" dirty="0">
                <a:solidFill>
                  <a:schemeClr val="bg1"/>
                </a:solidFill>
              </a:rPr>
              <a:t>04</a:t>
            </a:r>
            <a:endParaRPr lang="zh-CN" altLang="en-US" sz="4400" b="1" dirty="0">
              <a:solidFill>
                <a:schemeClr val="bg1"/>
              </a:solidFill>
            </a:endParaRPr>
          </a:p>
        </p:txBody>
      </p:sp>
      <p:sp>
        <p:nvSpPr>
          <p:cNvPr id="35" name="椭圆 34"/>
          <p:cNvSpPr/>
          <p:nvPr/>
        </p:nvSpPr>
        <p:spPr>
          <a:xfrm>
            <a:off x="9770535" y="4148747"/>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410009" y="449971"/>
            <a:ext cx="6857297" cy="461665"/>
          </a:xfrm>
          <a:prstGeom prst="rect">
            <a:avLst/>
          </a:prstGeom>
        </p:spPr>
        <p:txBody>
          <a:bodyPr wrap="square">
            <a:spAutoFit/>
          </a:bodyPr>
          <a:lstStyle/>
          <a:p>
            <a:r>
              <a:rPr lang="zh-CN" altLang="en-US" sz="2400" b="1" dirty="0">
                <a:solidFill>
                  <a:schemeClr val="tx1">
                    <a:lumMod val="75000"/>
                    <a:lumOff val="25000"/>
                  </a:schemeClr>
                </a:solidFill>
                <a:sym typeface="+mn-ea"/>
              </a:rPr>
              <a:t>探索香港电影的前世今生</a:t>
            </a:r>
            <a:endParaRPr lang="zh-CN" altLang="en-US" sz="2400" b="1" dirty="0">
              <a:solidFill>
                <a:schemeClr val="tx1">
                  <a:lumMod val="75000"/>
                  <a:lumOff val="25000"/>
                </a:schemeClr>
              </a:solidFill>
            </a:endParaRPr>
          </a:p>
        </p:txBody>
      </p:sp>
      <p:sp>
        <p:nvSpPr>
          <p:cNvPr id="4" name="文本框 3">
            <a:extLst>
              <a:ext uri="{FF2B5EF4-FFF2-40B4-BE49-F238E27FC236}">
                <a16:creationId xmlns:a16="http://schemas.microsoft.com/office/drawing/2014/main" id="{B69468A1-1BCB-4476-81C1-6E440E356606}"/>
              </a:ext>
            </a:extLst>
          </p:cNvPr>
          <p:cNvSpPr txBox="1"/>
          <p:nvPr/>
        </p:nvSpPr>
        <p:spPr>
          <a:xfrm>
            <a:off x="348792" y="1609220"/>
            <a:ext cx="4411745" cy="4093428"/>
          </a:xfrm>
          <a:prstGeom prst="rect">
            <a:avLst/>
          </a:prstGeom>
          <a:noFill/>
        </p:spPr>
        <p:txBody>
          <a:bodyPr wrap="square" rtlCol="0">
            <a:spAutoFit/>
          </a:bodyPr>
          <a:lstStyle/>
          <a:p>
            <a:r>
              <a:rPr lang="en-US" altLang="zh-CN" dirty="0"/>
              <a:t>    </a:t>
            </a:r>
            <a:r>
              <a:rPr lang="zh-CN" altLang="en-US" sz="2000" dirty="0"/>
              <a:t>统计相关报道、博文标黑的结论性语句，做词频分析，分析原因。</a:t>
            </a:r>
            <a:endParaRPr lang="en-US" altLang="zh-CN" sz="2000" dirty="0"/>
          </a:p>
          <a:p>
            <a:endParaRPr lang="en-US" altLang="zh-CN" sz="2000" dirty="0"/>
          </a:p>
          <a:p>
            <a:endParaRPr lang="en-US" altLang="zh-CN" sz="2000" dirty="0"/>
          </a:p>
          <a:p>
            <a:r>
              <a:rPr lang="en-US" altLang="zh-CN" sz="2000" dirty="0"/>
              <a:t>   </a:t>
            </a:r>
            <a:r>
              <a:rPr lang="zh-CN" altLang="en-US" sz="2000" dirty="0"/>
              <a:t>总结：① </a:t>
            </a:r>
            <a:r>
              <a:rPr lang="zh-CN" altLang="en-US" sz="2000" dirty="0">
                <a:solidFill>
                  <a:srgbClr val="FF0000"/>
                </a:solidFill>
              </a:rPr>
              <a:t>内忧</a:t>
            </a:r>
            <a:r>
              <a:rPr lang="zh-CN" altLang="en-US" sz="2000" dirty="0"/>
              <a:t>：演员、导演青黄不接实力断层，香港电影行业缺少新鲜血液；价值观扭曲，关注流量明星，商业气息浓厚；题材老旧，执着于动作片、警匪片、低俗喜剧，以至于观众审美疲劳。</a:t>
            </a:r>
            <a:endParaRPr lang="en-US" altLang="zh-CN" sz="2000" dirty="0"/>
          </a:p>
          <a:p>
            <a:r>
              <a:rPr lang="zh-CN" altLang="en-US" sz="2000" dirty="0"/>
              <a:t>② </a:t>
            </a:r>
            <a:r>
              <a:rPr lang="zh-CN" altLang="en-US" sz="2000" dirty="0">
                <a:solidFill>
                  <a:srgbClr val="FF0000"/>
                </a:solidFill>
              </a:rPr>
              <a:t>外患</a:t>
            </a:r>
            <a:r>
              <a:rPr lang="zh-CN" altLang="en-US" sz="2000" dirty="0"/>
              <a:t>：好莱坞</a:t>
            </a:r>
            <a:r>
              <a:rPr lang="en-US" altLang="zh-CN" sz="2000" dirty="0"/>
              <a:t>3A</a:t>
            </a:r>
            <a:r>
              <a:rPr lang="zh-CN" altLang="en-US" sz="2000" dirty="0"/>
              <a:t>大作强势入侵，人们对剧情的关注变少，看电影成了看特效、看技术。</a:t>
            </a:r>
          </a:p>
        </p:txBody>
      </p:sp>
      <p:sp>
        <p:nvSpPr>
          <p:cNvPr id="5" name="文本框 4">
            <a:extLst>
              <a:ext uri="{FF2B5EF4-FFF2-40B4-BE49-F238E27FC236}">
                <a16:creationId xmlns:a16="http://schemas.microsoft.com/office/drawing/2014/main" id="{AF123B4F-208B-4CC6-84EE-A0E2B64E390A}"/>
              </a:ext>
            </a:extLst>
          </p:cNvPr>
          <p:cNvSpPr txBox="1"/>
          <p:nvPr/>
        </p:nvSpPr>
        <p:spPr>
          <a:xfrm>
            <a:off x="8182466" y="5534424"/>
            <a:ext cx="1338828" cy="369332"/>
          </a:xfrm>
          <a:prstGeom prst="rect">
            <a:avLst/>
          </a:prstGeom>
          <a:noFill/>
        </p:spPr>
        <p:txBody>
          <a:bodyPr wrap="none" rtlCol="0">
            <a:spAutoFit/>
          </a:bodyPr>
          <a:lstStyle/>
          <a:p>
            <a:r>
              <a:rPr lang="zh-CN" altLang="en-US" dirty="0">
                <a:solidFill>
                  <a:srgbClr val="FF0000"/>
                </a:solidFill>
              </a:rPr>
              <a:t>关键词词云</a:t>
            </a:r>
          </a:p>
        </p:txBody>
      </p:sp>
      <p:pic>
        <p:nvPicPr>
          <p:cNvPr id="9" name="图片 8">
            <a:extLst>
              <a:ext uri="{FF2B5EF4-FFF2-40B4-BE49-F238E27FC236}">
                <a16:creationId xmlns:a16="http://schemas.microsoft.com/office/drawing/2014/main" id="{2A19F2BA-CBA3-4F8C-89E5-71E6F16AA51B}"/>
              </a:ext>
            </a:extLst>
          </p:cNvPr>
          <p:cNvPicPr>
            <a:picLocks noChangeAspect="1"/>
          </p:cNvPicPr>
          <p:nvPr/>
        </p:nvPicPr>
        <p:blipFill>
          <a:blip r:embed="rId2"/>
          <a:stretch>
            <a:fillRect/>
          </a:stretch>
        </p:blipFill>
        <p:spPr>
          <a:xfrm>
            <a:off x="5359257" y="1366343"/>
            <a:ext cx="6325148" cy="3871295"/>
          </a:xfrm>
          <a:prstGeom prst="rect">
            <a:avLst/>
          </a:prstGeom>
        </p:spPr>
      </p:pic>
      <p:sp>
        <p:nvSpPr>
          <p:cNvPr id="10" name="文本框 9">
            <a:extLst>
              <a:ext uri="{FF2B5EF4-FFF2-40B4-BE49-F238E27FC236}">
                <a16:creationId xmlns:a16="http://schemas.microsoft.com/office/drawing/2014/main" id="{49D8DC4B-9A0E-49E0-8B65-AACDB66ED3E4}"/>
              </a:ext>
            </a:extLst>
          </p:cNvPr>
          <p:cNvSpPr txBox="1"/>
          <p:nvPr/>
        </p:nvSpPr>
        <p:spPr>
          <a:xfrm>
            <a:off x="1734532" y="5692346"/>
            <a:ext cx="4801314" cy="461665"/>
          </a:xfrm>
          <a:prstGeom prst="rect">
            <a:avLst/>
          </a:prstGeom>
          <a:noFill/>
        </p:spPr>
        <p:txBody>
          <a:bodyPr wrap="none" rtlCol="0">
            <a:spAutoFit/>
          </a:bodyPr>
          <a:lstStyle/>
          <a:p>
            <a:r>
              <a:rPr lang="zh-CN" altLang="en-US" sz="2400" dirty="0"/>
              <a:t>由小及大，将目光看向整个中国。</a:t>
            </a:r>
          </a:p>
        </p:txBody>
      </p:sp>
    </p:spTree>
    <p:extLst>
      <p:ext uri="{BB962C8B-B14F-4D97-AF65-F5344CB8AC3E}">
        <p14:creationId xmlns:p14="http://schemas.microsoft.com/office/powerpoint/2010/main" val="3902196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2468880" cy="398780"/>
          </a:xfrm>
          <a:prstGeom prst="rect">
            <a:avLst/>
          </a:prstGeom>
        </p:spPr>
        <p:txBody>
          <a:bodyPr wrap="none">
            <a:spAutoFit/>
          </a:bodyPr>
          <a:lstStyle/>
          <a:p>
            <a:r>
              <a:rPr lang="zh-CN" altLang="en-US" sz="2000" b="1" dirty="0">
                <a:solidFill>
                  <a:schemeClr val="tx1">
                    <a:lumMod val="75000"/>
                    <a:lumOff val="25000"/>
                  </a:schemeClr>
                </a:solidFill>
              </a:rPr>
              <a:t>数据来源：豆瓣电影</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8" name="Text Box 187"/>
          <p:cNvSpPr txBox="1"/>
          <p:nvPr/>
        </p:nvSpPr>
        <p:spPr>
          <a:xfrm>
            <a:off x="271194" y="1274804"/>
            <a:ext cx="11649612" cy="923330"/>
          </a:xfrm>
          <a:prstGeom prst="rect">
            <a:avLst/>
          </a:prstGeom>
          <a:noFill/>
        </p:spPr>
        <p:txBody>
          <a:bodyPr wrap="square" rtlCol="0">
            <a:spAutoFit/>
          </a:bodyPr>
          <a:lstStyle/>
          <a:p>
            <a:pPr indent="457200" fontAlgn="auto"/>
            <a:r>
              <a:rPr lang="zh-CN" altLang="en-US" dirty="0"/>
              <a:t>对网页进行分析得出：每次申请获得</a:t>
            </a:r>
            <a:r>
              <a:rPr lang="en-US" altLang="zh-CN" dirty="0"/>
              <a:t>20</a:t>
            </a:r>
            <a:r>
              <a:rPr lang="zh-CN" altLang="en-US" dirty="0"/>
              <a:t>部电影。但是当前页面没有我需要的信息，必须点击链接进入下一个页面才行，审查发现当前页面的</a:t>
            </a:r>
            <a:r>
              <a:rPr lang="en-US" altLang="zh-CN" dirty="0"/>
              <a:t>data-id</a:t>
            </a:r>
            <a:r>
              <a:rPr lang="zh-CN" altLang="en-US" dirty="0"/>
              <a:t>标签值正好为对应链接的地址中</a:t>
            </a:r>
            <a:r>
              <a:rPr lang="en-US" altLang="zh-CN" dirty="0"/>
              <a:t>subject</a:t>
            </a:r>
            <a:r>
              <a:rPr lang="zh-CN" altLang="en-US" dirty="0"/>
              <a:t>后的序列号，相当于获取到了</a:t>
            </a:r>
            <a:r>
              <a:rPr lang="en-US" altLang="zh-CN" dirty="0" err="1"/>
              <a:t>url</a:t>
            </a:r>
            <a:r>
              <a:rPr lang="zh-CN" altLang="en-US" dirty="0"/>
              <a:t>，然后在对新页面进行数据爬取，所有爬取均采用的</a:t>
            </a:r>
            <a:r>
              <a:rPr lang="en-US" altLang="zh-CN" dirty="0" err="1"/>
              <a:t>xpath</a:t>
            </a:r>
            <a:r>
              <a:rPr lang="zh-CN" altLang="en-US" dirty="0"/>
              <a:t>进行解析。</a:t>
            </a:r>
          </a:p>
        </p:txBody>
      </p:sp>
      <p:pic>
        <p:nvPicPr>
          <p:cNvPr id="3" name="图片 2">
            <a:extLst>
              <a:ext uri="{FF2B5EF4-FFF2-40B4-BE49-F238E27FC236}">
                <a16:creationId xmlns:a16="http://schemas.microsoft.com/office/drawing/2014/main" id="{D350815B-24AA-4C3E-B268-2D96B18A2687}"/>
              </a:ext>
            </a:extLst>
          </p:cNvPr>
          <p:cNvPicPr>
            <a:picLocks noChangeAspect="1"/>
          </p:cNvPicPr>
          <p:nvPr/>
        </p:nvPicPr>
        <p:blipFill>
          <a:blip r:embed="rId2"/>
          <a:stretch>
            <a:fillRect/>
          </a:stretch>
        </p:blipFill>
        <p:spPr>
          <a:xfrm>
            <a:off x="-800184" y="-104949"/>
            <a:ext cx="12513290" cy="6791067"/>
          </a:xfrm>
          <a:prstGeom prst="rect">
            <a:avLst/>
          </a:prstGeom>
        </p:spPr>
      </p:pic>
      <p:pic>
        <p:nvPicPr>
          <p:cNvPr id="5" name="图片 4">
            <a:extLst>
              <a:ext uri="{FF2B5EF4-FFF2-40B4-BE49-F238E27FC236}">
                <a16:creationId xmlns:a16="http://schemas.microsoft.com/office/drawing/2014/main" id="{801A7780-6785-481F-8FFE-AED12D26280E}"/>
              </a:ext>
            </a:extLst>
          </p:cNvPr>
          <p:cNvPicPr>
            <a:picLocks noChangeAspect="1"/>
          </p:cNvPicPr>
          <p:nvPr/>
        </p:nvPicPr>
        <p:blipFill>
          <a:blip r:embed="rId3"/>
          <a:stretch>
            <a:fillRect/>
          </a:stretch>
        </p:blipFill>
        <p:spPr>
          <a:xfrm>
            <a:off x="-844843" y="251813"/>
            <a:ext cx="12602608" cy="1814288"/>
          </a:xfrm>
          <a:prstGeom prst="rect">
            <a:avLst/>
          </a:prstGeom>
        </p:spPr>
      </p:pic>
      <p:pic>
        <p:nvPicPr>
          <p:cNvPr id="7" name="图片 6">
            <a:extLst>
              <a:ext uri="{FF2B5EF4-FFF2-40B4-BE49-F238E27FC236}">
                <a16:creationId xmlns:a16="http://schemas.microsoft.com/office/drawing/2014/main" id="{6005013D-303D-4B29-B4A5-EA893B5E7B29}"/>
              </a:ext>
            </a:extLst>
          </p:cNvPr>
          <p:cNvPicPr>
            <a:picLocks noChangeAspect="1"/>
          </p:cNvPicPr>
          <p:nvPr/>
        </p:nvPicPr>
        <p:blipFill>
          <a:blip r:embed="rId4"/>
          <a:stretch>
            <a:fillRect/>
          </a:stretch>
        </p:blipFill>
        <p:spPr>
          <a:xfrm>
            <a:off x="-639539" y="2049382"/>
            <a:ext cx="12192000" cy="748877"/>
          </a:xfrm>
          <a:prstGeom prst="rect">
            <a:avLst/>
          </a:prstGeom>
        </p:spPr>
      </p:pic>
      <p:pic>
        <p:nvPicPr>
          <p:cNvPr id="9" name="图片 8">
            <a:extLst>
              <a:ext uri="{FF2B5EF4-FFF2-40B4-BE49-F238E27FC236}">
                <a16:creationId xmlns:a16="http://schemas.microsoft.com/office/drawing/2014/main" id="{20A85138-80EE-470F-9D17-AF87DB955756}"/>
              </a:ext>
            </a:extLst>
          </p:cNvPr>
          <p:cNvPicPr>
            <a:picLocks noChangeAspect="1"/>
          </p:cNvPicPr>
          <p:nvPr/>
        </p:nvPicPr>
        <p:blipFill>
          <a:blip r:embed="rId5"/>
          <a:stretch>
            <a:fillRect/>
          </a:stretch>
        </p:blipFill>
        <p:spPr>
          <a:xfrm>
            <a:off x="112542" y="3062002"/>
            <a:ext cx="7645536" cy="3249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edge">
                                      <p:cBhvr>
                                        <p:cTn id="7" dur="20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2749471" cy="400110"/>
          </a:xfrm>
          <a:prstGeom prst="rect">
            <a:avLst/>
          </a:prstGeom>
        </p:spPr>
        <p:txBody>
          <a:bodyPr wrap="none">
            <a:spAutoFit/>
          </a:bodyPr>
          <a:lstStyle/>
          <a:p>
            <a:r>
              <a:rPr lang="zh-CN" altLang="en-US" sz="2000" b="1" dirty="0">
                <a:solidFill>
                  <a:schemeClr val="tx1">
                    <a:lumMod val="75000"/>
                    <a:lumOff val="25000"/>
                  </a:schemeClr>
                </a:solidFill>
              </a:rPr>
              <a:t>数据爬取中的主要问题</a:t>
            </a:r>
            <a:endParaRPr lang="en-US" altLang="zh-CN" sz="2000" b="1" dirty="0">
              <a:solidFill>
                <a:schemeClr val="tx1">
                  <a:lumMod val="75000"/>
                  <a:lumOff val="25000"/>
                </a:schemeClr>
              </a:solidFill>
            </a:endParaRP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7" name="Text Box 186"/>
          <p:cNvSpPr txBox="1"/>
          <p:nvPr/>
        </p:nvSpPr>
        <p:spPr>
          <a:xfrm>
            <a:off x="434340" y="1470025"/>
            <a:ext cx="3712210" cy="2585323"/>
          </a:xfrm>
          <a:prstGeom prst="rect">
            <a:avLst/>
          </a:prstGeom>
          <a:noFill/>
        </p:spPr>
        <p:txBody>
          <a:bodyPr wrap="square" rtlCol="0">
            <a:spAutoFit/>
          </a:bodyPr>
          <a:lstStyle/>
          <a:p>
            <a:pPr indent="457200" fontAlgn="auto"/>
            <a:r>
              <a:rPr lang="zh-CN" altLang="en-US" dirty="0"/>
              <a:t>问题一：要爬取的数据不存在，导致程序异常停止，包括类型，年份等。</a:t>
            </a:r>
            <a:endParaRPr lang="en-US" altLang="zh-CN" dirty="0"/>
          </a:p>
          <a:p>
            <a:pPr indent="457200" fontAlgn="auto"/>
            <a:r>
              <a:rPr lang="zh-CN" altLang="en-US" dirty="0"/>
              <a:t>问题二：豆瓣对</a:t>
            </a:r>
            <a:r>
              <a:rPr lang="en-US" altLang="zh-CN" dirty="0" err="1"/>
              <a:t>ip</a:t>
            </a:r>
            <a:r>
              <a:rPr lang="zh-CN" altLang="en-US" dirty="0"/>
              <a:t>进行封禁。未登录状态下检测到我</a:t>
            </a:r>
            <a:r>
              <a:rPr lang="en-US" altLang="zh-CN" dirty="0" err="1"/>
              <a:t>ip</a:t>
            </a:r>
            <a:r>
              <a:rPr lang="zh-CN" altLang="en-US" dirty="0"/>
              <a:t>异常，程序异常停止，返回</a:t>
            </a:r>
            <a:r>
              <a:rPr lang="en-US" altLang="zh-CN" dirty="0"/>
              <a:t>json</a:t>
            </a:r>
            <a:r>
              <a:rPr lang="zh-CN" altLang="en-US" dirty="0"/>
              <a:t>文件为空，登录状态下检测账号异常需要进行短信验证，并重新设置</a:t>
            </a:r>
            <a:r>
              <a:rPr lang="en-US" altLang="zh-CN" dirty="0"/>
              <a:t>cookies</a:t>
            </a:r>
            <a:r>
              <a:rPr lang="zh-CN" altLang="en-US" dirty="0"/>
              <a:t>解决。</a:t>
            </a:r>
          </a:p>
          <a:p>
            <a:pPr indent="457200" fontAlgn="auto"/>
            <a:endParaRPr lang="zh-CN" altLang="en-US" dirty="0"/>
          </a:p>
        </p:txBody>
      </p:sp>
      <p:pic>
        <p:nvPicPr>
          <p:cNvPr id="3" name="图片 2">
            <a:extLst>
              <a:ext uri="{FF2B5EF4-FFF2-40B4-BE49-F238E27FC236}">
                <a16:creationId xmlns:a16="http://schemas.microsoft.com/office/drawing/2014/main" id="{1B28D62A-9E89-4C04-BF1C-D320DF84BF30}"/>
              </a:ext>
            </a:extLst>
          </p:cNvPr>
          <p:cNvPicPr>
            <a:picLocks noChangeAspect="1"/>
          </p:cNvPicPr>
          <p:nvPr/>
        </p:nvPicPr>
        <p:blipFill>
          <a:blip r:embed="rId2"/>
          <a:stretch>
            <a:fillRect/>
          </a:stretch>
        </p:blipFill>
        <p:spPr>
          <a:xfrm>
            <a:off x="434235" y="685562"/>
            <a:ext cx="10455546" cy="2743438"/>
          </a:xfrm>
          <a:prstGeom prst="rect">
            <a:avLst/>
          </a:prstGeom>
        </p:spPr>
      </p:pic>
      <p:pic>
        <p:nvPicPr>
          <p:cNvPr id="5" name="图片 4">
            <a:extLst>
              <a:ext uri="{FF2B5EF4-FFF2-40B4-BE49-F238E27FC236}">
                <a16:creationId xmlns:a16="http://schemas.microsoft.com/office/drawing/2014/main" id="{7162AB89-3BF1-478D-A8DF-040F4B7CA953}"/>
              </a:ext>
            </a:extLst>
          </p:cNvPr>
          <p:cNvPicPr>
            <a:picLocks noChangeAspect="1"/>
          </p:cNvPicPr>
          <p:nvPr/>
        </p:nvPicPr>
        <p:blipFill>
          <a:blip r:embed="rId3"/>
          <a:stretch>
            <a:fillRect/>
          </a:stretch>
        </p:blipFill>
        <p:spPr>
          <a:xfrm>
            <a:off x="557346" y="3982887"/>
            <a:ext cx="3391194" cy="1082134"/>
          </a:xfrm>
          <a:prstGeom prst="rect">
            <a:avLst/>
          </a:prstGeom>
        </p:spPr>
      </p:pic>
      <p:sp>
        <p:nvSpPr>
          <p:cNvPr id="21" name="Text Box 186">
            <a:extLst>
              <a:ext uri="{FF2B5EF4-FFF2-40B4-BE49-F238E27FC236}">
                <a16:creationId xmlns:a16="http://schemas.microsoft.com/office/drawing/2014/main" id="{AE581F2F-A1A6-4865-B81C-51805217C468}"/>
              </a:ext>
            </a:extLst>
          </p:cNvPr>
          <p:cNvSpPr txBox="1"/>
          <p:nvPr/>
        </p:nvSpPr>
        <p:spPr>
          <a:xfrm>
            <a:off x="4239894" y="3772359"/>
            <a:ext cx="7198897" cy="646331"/>
          </a:xfrm>
          <a:prstGeom prst="rect">
            <a:avLst/>
          </a:prstGeom>
          <a:noFill/>
        </p:spPr>
        <p:txBody>
          <a:bodyPr wrap="square" rtlCol="0">
            <a:spAutoFit/>
          </a:bodyPr>
          <a:lstStyle/>
          <a:p>
            <a:pPr indent="457200" fontAlgn="auto"/>
            <a:r>
              <a:rPr lang="zh-CN" altLang="en-US" dirty="0"/>
              <a:t>每次异常停止，都需要重新爬取，因为我没记录</a:t>
            </a:r>
            <a:r>
              <a:rPr lang="en-US" altLang="zh-CN" dirty="0"/>
              <a:t>start</a:t>
            </a:r>
            <a:r>
              <a:rPr lang="zh-CN" altLang="en-US" dirty="0"/>
              <a:t>的值，所以通过文件操作存取</a:t>
            </a:r>
            <a:r>
              <a:rPr lang="en-US" altLang="zh-CN" dirty="0"/>
              <a:t>start</a:t>
            </a:r>
            <a:r>
              <a:rPr lang="zh-CN" altLang="en-US" dirty="0"/>
              <a:t>的值来解决</a:t>
            </a:r>
          </a:p>
        </p:txBody>
      </p:sp>
      <p:pic>
        <p:nvPicPr>
          <p:cNvPr id="4" name="图片 3">
            <a:extLst>
              <a:ext uri="{FF2B5EF4-FFF2-40B4-BE49-F238E27FC236}">
                <a16:creationId xmlns:a16="http://schemas.microsoft.com/office/drawing/2014/main" id="{FB63F075-0E6D-4A97-AE71-1309B289E28C}"/>
              </a:ext>
            </a:extLst>
          </p:cNvPr>
          <p:cNvPicPr>
            <a:picLocks noChangeAspect="1"/>
          </p:cNvPicPr>
          <p:nvPr/>
        </p:nvPicPr>
        <p:blipFill>
          <a:blip r:embed="rId4"/>
          <a:stretch>
            <a:fillRect/>
          </a:stretch>
        </p:blipFill>
        <p:spPr>
          <a:xfrm>
            <a:off x="4239894" y="4523954"/>
            <a:ext cx="6732906" cy="18439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wedge">
                                      <p:cBhvr>
                                        <p:cTn id="7" dur="2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edge">
                                      <p:cBhvr>
                                        <p:cTn id="20" dur="2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91437" y="1374487"/>
            <a:ext cx="678180" cy="678180"/>
            <a:chOff x="12619" y="7151"/>
            <a:chExt cx="1068" cy="1068"/>
          </a:xfrm>
        </p:grpSpPr>
        <p:sp>
          <p:nvSpPr>
            <p:cNvPr id="14" name="椭圆 13"/>
            <p:cNvSpPr/>
            <p:nvPr/>
          </p:nvSpPr>
          <p:spPr>
            <a:xfrm>
              <a:off x="12619" y="7151"/>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2"/>
            <p:cNvSpPr>
              <a:spLocks noEditPoints="1"/>
            </p:cNvSpPr>
            <p:nvPr/>
          </p:nvSpPr>
          <p:spPr bwMode="auto">
            <a:xfrm>
              <a:off x="12887" y="7413"/>
              <a:ext cx="545" cy="545"/>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830527" y="1540857"/>
            <a:ext cx="6155149" cy="369332"/>
          </a:xfrm>
          <a:prstGeom prst="rect">
            <a:avLst/>
          </a:prstGeom>
          <a:noFill/>
        </p:spPr>
        <p:txBody>
          <a:bodyPr wrap="square" rtlCol="0">
            <a:spAutoFit/>
          </a:bodyPr>
          <a:lstStyle/>
          <a:p>
            <a:pPr indent="457200" fontAlgn="auto"/>
            <a:r>
              <a:rPr lang="zh-CN" altLang="en-US" dirty="0"/>
              <a:t>先来看看中美近十年电影产量对比</a:t>
            </a:r>
          </a:p>
        </p:txBody>
      </p:sp>
      <p:sp>
        <p:nvSpPr>
          <p:cNvPr id="43" name="Text Box 42"/>
          <p:cNvSpPr txBox="1"/>
          <p:nvPr/>
        </p:nvSpPr>
        <p:spPr>
          <a:xfrm>
            <a:off x="690059" y="2487435"/>
            <a:ext cx="5306296" cy="1200329"/>
          </a:xfrm>
          <a:prstGeom prst="rect">
            <a:avLst/>
          </a:prstGeom>
          <a:noFill/>
        </p:spPr>
        <p:txBody>
          <a:bodyPr wrap="square" rtlCol="0">
            <a:spAutoFit/>
          </a:bodyPr>
          <a:lstStyle/>
          <a:p>
            <a:pPr indent="457200" fontAlgn="auto"/>
            <a:r>
              <a:rPr lang="zh-CN" altLang="en-US" dirty="0"/>
              <a:t>可以看出呢，从</a:t>
            </a:r>
            <a:r>
              <a:rPr lang="en-US" altLang="zh-CN" dirty="0"/>
              <a:t>2010</a:t>
            </a:r>
            <a:r>
              <a:rPr lang="zh-CN" altLang="en-US" dirty="0"/>
              <a:t>年开始，华语电影发展迅猛，并且在</a:t>
            </a:r>
            <a:r>
              <a:rPr lang="en-US" altLang="zh-CN" dirty="0"/>
              <a:t>2016</a:t>
            </a:r>
            <a:r>
              <a:rPr lang="zh-CN" altLang="en-US" dirty="0"/>
              <a:t>年达到了一个很高的数值。</a:t>
            </a:r>
            <a:endParaRPr lang="en-US" altLang="zh-CN" dirty="0"/>
          </a:p>
          <a:p>
            <a:pPr indent="457200" fontAlgn="auto"/>
            <a:r>
              <a:rPr lang="zh-CN" altLang="en-US" dirty="0"/>
              <a:t>而美国，作为世界电影产业的老大哥，已经发展的相当成熟了，产量很稳定。</a:t>
            </a:r>
            <a:endParaRPr lang="en-US" altLang="zh-CN" dirty="0"/>
          </a:p>
        </p:txBody>
      </p:sp>
      <p:pic>
        <p:nvPicPr>
          <p:cNvPr id="3" name="图片 2">
            <a:extLst>
              <a:ext uri="{FF2B5EF4-FFF2-40B4-BE49-F238E27FC236}">
                <a16:creationId xmlns:a16="http://schemas.microsoft.com/office/drawing/2014/main" id="{A3FDA3AD-6BFF-496A-A565-55B3B6979959}"/>
              </a:ext>
            </a:extLst>
          </p:cNvPr>
          <p:cNvPicPr>
            <a:picLocks noChangeAspect="1"/>
          </p:cNvPicPr>
          <p:nvPr/>
        </p:nvPicPr>
        <p:blipFill>
          <a:blip r:embed="rId2"/>
          <a:stretch>
            <a:fillRect/>
          </a:stretch>
        </p:blipFill>
        <p:spPr>
          <a:xfrm>
            <a:off x="6159858" y="648403"/>
            <a:ext cx="5342083" cy="4458086"/>
          </a:xfrm>
          <a:prstGeom prst="rect">
            <a:avLst/>
          </a:prstGeom>
        </p:spPr>
      </p:pic>
      <p:grpSp>
        <p:nvGrpSpPr>
          <p:cNvPr id="13" name="Group 39">
            <a:extLst>
              <a:ext uri="{FF2B5EF4-FFF2-40B4-BE49-F238E27FC236}">
                <a16:creationId xmlns:a16="http://schemas.microsoft.com/office/drawing/2014/main" id="{16B65C7D-8808-46EE-ADCE-71DB714E8E3E}"/>
              </a:ext>
            </a:extLst>
          </p:cNvPr>
          <p:cNvGrpSpPr/>
          <p:nvPr/>
        </p:nvGrpSpPr>
        <p:grpSpPr>
          <a:xfrm>
            <a:off x="491437" y="3925920"/>
            <a:ext cx="678180" cy="678180"/>
            <a:chOff x="12619" y="7151"/>
            <a:chExt cx="1068" cy="1068"/>
          </a:xfrm>
        </p:grpSpPr>
        <p:sp>
          <p:nvSpPr>
            <p:cNvPr id="15" name="椭圆 14">
              <a:extLst>
                <a:ext uri="{FF2B5EF4-FFF2-40B4-BE49-F238E27FC236}">
                  <a16:creationId xmlns:a16="http://schemas.microsoft.com/office/drawing/2014/main" id="{B3E3C14E-29CB-4626-9D78-5FC59A66119F}"/>
                </a:ext>
              </a:extLst>
            </p:cNvPr>
            <p:cNvSpPr/>
            <p:nvPr/>
          </p:nvSpPr>
          <p:spPr>
            <a:xfrm>
              <a:off x="12619" y="7151"/>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92">
              <a:extLst>
                <a:ext uri="{FF2B5EF4-FFF2-40B4-BE49-F238E27FC236}">
                  <a16:creationId xmlns:a16="http://schemas.microsoft.com/office/drawing/2014/main" id="{68FDA2E4-3D2A-4047-95F7-25498DE12834}"/>
                </a:ext>
              </a:extLst>
            </p:cNvPr>
            <p:cNvSpPr>
              <a:spLocks noEditPoints="1"/>
            </p:cNvSpPr>
            <p:nvPr/>
          </p:nvSpPr>
          <p:spPr bwMode="auto">
            <a:xfrm>
              <a:off x="12887" y="7413"/>
              <a:ext cx="545" cy="545"/>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7" name="Text Box 40">
            <a:extLst>
              <a:ext uri="{FF2B5EF4-FFF2-40B4-BE49-F238E27FC236}">
                <a16:creationId xmlns:a16="http://schemas.microsoft.com/office/drawing/2014/main" id="{667E9159-BD8B-45AF-9059-85EEDE8B031C}"/>
              </a:ext>
            </a:extLst>
          </p:cNvPr>
          <p:cNvSpPr txBox="1"/>
          <p:nvPr/>
        </p:nvSpPr>
        <p:spPr>
          <a:xfrm>
            <a:off x="830527" y="4080344"/>
            <a:ext cx="6155149" cy="369332"/>
          </a:xfrm>
          <a:prstGeom prst="rect">
            <a:avLst/>
          </a:prstGeom>
          <a:noFill/>
        </p:spPr>
        <p:txBody>
          <a:bodyPr wrap="square" rtlCol="0">
            <a:spAutoFit/>
          </a:bodyPr>
          <a:lstStyle/>
          <a:p>
            <a:pPr indent="457200" fontAlgn="auto"/>
            <a:r>
              <a:rPr lang="zh-CN" altLang="en-US" dirty="0"/>
              <a:t>再看看中美在类型上有什么差异</a:t>
            </a:r>
          </a:p>
        </p:txBody>
      </p:sp>
      <p:sp>
        <p:nvSpPr>
          <p:cNvPr id="18" name="Text Box 42">
            <a:extLst>
              <a:ext uri="{FF2B5EF4-FFF2-40B4-BE49-F238E27FC236}">
                <a16:creationId xmlns:a16="http://schemas.microsoft.com/office/drawing/2014/main" id="{BC7C5556-EA07-4B3F-99A0-CD306BDA33A9}"/>
              </a:ext>
            </a:extLst>
          </p:cNvPr>
          <p:cNvSpPr txBox="1"/>
          <p:nvPr/>
        </p:nvSpPr>
        <p:spPr>
          <a:xfrm>
            <a:off x="830527" y="4799248"/>
            <a:ext cx="5306296" cy="2031325"/>
          </a:xfrm>
          <a:prstGeom prst="rect">
            <a:avLst/>
          </a:prstGeom>
          <a:noFill/>
        </p:spPr>
        <p:txBody>
          <a:bodyPr wrap="square" rtlCol="0">
            <a:spAutoFit/>
          </a:bodyPr>
          <a:lstStyle/>
          <a:p>
            <a:r>
              <a:rPr lang="zh-CN" altLang="en-US" dirty="0"/>
              <a:t>主要的几种类型都相同</a:t>
            </a:r>
            <a:endParaRPr lang="en-US" altLang="zh-CN" dirty="0"/>
          </a:p>
          <a:p>
            <a:r>
              <a:rPr lang="zh-CN" altLang="en-US" dirty="0"/>
              <a:t>差别在于中国青睐古装和悬疑而美国青睐传记，科幻和恐怖，</a:t>
            </a:r>
            <a:endParaRPr lang="en-US" altLang="zh-CN" dirty="0"/>
          </a:p>
          <a:p>
            <a:r>
              <a:rPr lang="zh-CN" altLang="en-US" dirty="0"/>
              <a:t>这主要是两国的文化差异上有关。恐怖片在于欧美对刺激性以及极限性的活动有着较高的狂热，科幻片是长期以来发展的结果，新颖的事物配上成熟，高超的特效技术。</a:t>
            </a:r>
            <a:endParaRPr lang="en-US" altLang="zh-CN" dirty="0"/>
          </a:p>
        </p:txBody>
      </p:sp>
      <p:pic>
        <p:nvPicPr>
          <p:cNvPr id="6" name="图片 5">
            <a:extLst>
              <a:ext uri="{FF2B5EF4-FFF2-40B4-BE49-F238E27FC236}">
                <a16:creationId xmlns:a16="http://schemas.microsoft.com/office/drawing/2014/main" id="{1BB084C5-20E9-440D-91BB-6B1331447AAB}"/>
              </a:ext>
            </a:extLst>
          </p:cNvPr>
          <p:cNvPicPr>
            <a:picLocks noChangeAspect="1"/>
          </p:cNvPicPr>
          <p:nvPr/>
        </p:nvPicPr>
        <p:blipFill>
          <a:blip r:embed="rId3"/>
          <a:stretch>
            <a:fillRect/>
          </a:stretch>
        </p:blipFill>
        <p:spPr>
          <a:xfrm>
            <a:off x="6182893" y="648403"/>
            <a:ext cx="5342083" cy="4458086"/>
          </a:xfrm>
          <a:prstGeom prst="rect">
            <a:avLst/>
          </a:prstGeom>
        </p:spPr>
      </p:pic>
      <p:sp>
        <p:nvSpPr>
          <p:cNvPr id="19" name="Text Box 42">
            <a:extLst>
              <a:ext uri="{FF2B5EF4-FFF2-40B4-BE49-F238E27FC236}">
                <a16:creationId xmlns:a16="http://schemas.microsoft.com/office/drawing/2014/main" id="{A1013385-D429-433F-B9D4-CAFF7419740A}"/>
              </a:ext>
            </a:extLst>
          </p:cNvPr>
          <p:cNvSpPr txBox="1"/>
          <p:nvPr/>
        </p:nvSpPr>
        <p:spPr>
          <a:xfrm>
            <a:off x="6096000" y="5205956"/>
            <a:ext cx="5265473" cy="923330"/>
          </a:xfrm>
          <a:prstGeom prst="rect">
            <a:avLst/>
          </a:prstGeom>
          <a:noFill/>
        </p:spPr>
        <p:txBody>
          <a:bodyPr wrap="square" rtlCol="0">
            <a:spAutoFit/>
          </a:bodyPr>
          <a:lstStyle/>
          <a:p>
            <a:r>
              <a:rPr lang="zh-CN" altLang="en-US" dirty="0"/>
              <a:t>类型上的差异主要体现的是环境与文化差异带来的观众受众的不同，市场不同自然类型上会体现出差异</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strVal val="#ppt_w+.3"/>
                                          </p:val>
                                        </p:tav>
                                        <p:tav tm="100000">
                                          <p:val>
                                            <p:strVal val="#ppt_w"/>
                                          </p:val>
                                        </p:tav>
                                      </p:tavLst>
                                    </p:anim>
                                    <p:anim calcmode="lin" valueType="num">
                                      <p:cBhvr>
                                        <p:cTn id="24" dur="1000" fill="hold"/>
                                        <p:tgtEl>
                                          <p:spTgt spid="17"/>
                                        </p:tgtEl>
                                        <p:attrNameLst>
                                          <p:attrName>ppt_h</p:attrName>
                                        </p:attrNameLst>
                                      </p:cBhvr>
                                      <p:tavLst>
                                        <p:tav tm="0">
                                          <p:val>
                                            <p:strVal val="#ppt_h"/>
                                          </p:val>
                                        </p:tav>
                                        <p:tav tm="100000">
                                          <p:val>
                                            <p:strVal val="#ppt_h"/>
                                          </p:val>
                                        </p:tav>
                                      </p:tavLst>
                                    </p:anim>
                                    <p:animEffect transition="in" filter="fade">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P spid="17" grpId="0"/>
      <p:bldP spid="17" grpId="1"/>
      <p:bldP spid="18" grpId="0"/>
      <p:bldP spid="18" grpId="1"/>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91437" y="1374487"/>
            <a:ext cx="678180" cy="678180"/>
            <a:chOff x="12619" y="7151"/>
            <a:chExt cx="1068" cy="1068"/>
          </a:xfrm>
        </p:grpSpPr>
        <p:sp>
          <p:nvSpPr>
            <p:cNvPr id="14" name="椭圆 13"/>
            <p:cNvSpPr/>
            <p:nvPr/>
          </p:nvSpPr>
          <p:spPr>
            <a:xfrm>
              <a:off x="12619" y="7151"/>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2"/>
            <p:cNvSpPr>
              <a:spLocks noEditPoints="1"/>
            </p:cNvSpPr>
            <p:nvPr/>
          </p:nvSpPr>
          <p:spPr bwMode="auto">
            <a:xfrm>
              <a:off x="12887" y="7413"/>
              <a:ext cx="545" cy="545"/>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830527" y="1540857"/>
            <a:ext cx="6155149" cy="369332"/>
          </a:xfrm>
          <a:prstGeom prst="rect">
            <a:avLst/>
          </a:prstGeom>
          <a:noFill/>
        </p:spPr>
        <p:txBody>
          <a:bodyPr wrap="square" rtlCol="0">
            <a:spAutoFit/>
          </a:bodyPr>
          <a:lstStyle/>
          <a:p>
            <a:pPr indent="457200" fontAlgn="auto"/>
            <a:r>
              <a:rPr lang="zh-CN" altLang="en-US" dirty="0"/>
              <a:t>看下评分占比情况</a:t>
            </a:r>
          </a:p>
        </p:txBody>
      </p:sp>
      <p:sp>
        <p:nvSpPr>
          <p:cNvPr id="43" name="Text Box 42"/>
          <p:cNvSpPr txBox="1"/>
          <p:nvPr/>
        </p:nvSpPr>
        <p:spPr>
          <a:xfrm>
            <a:off x="789704" y="2282674"/>
            <a:ext cx="5306296" cy="1200329"/>
          </a:xfrm>
          <a:prstGeom prst="rect">
            <a:avLst/>
          </a:prstGeom>
          <a:noFill/>
        </p:spPr>
        <p:txBody>
          <a:bodyPr wrap="square" rtlCol="0">
            <a:spAutoFit/>
          </a:bodyPr>
          <a:lstStyle/>
          <a:p>
            <a:r>
              <a:rPr lang="zh-CN" altLang="en-US" dirty="0"/>
              <a:t>之前看到美国产量稳定这里可以看到电影的质量相对我国都比较高，并且优质电影数量和我国相比也是数倍之差。</a:t>
            </a:r>
            <a:endParaRPr lang="en-US" altLang="zh-CN" dirty="0"/>
          </a:p>
          <a:p>
            <a:endParaRPr lang="en-US" altLang="zh-CN" dirty="0"/>
          </a:p>
        </p:txBody>
      </p:sp>
      <p:pic>
        <p:nvPicPr>
          <p:cNvPr id="7" name="图片 6">
            <a:extLst>
              <a:ext uri="{FF2B5EF4-FFF2-40B4-BE49-F238E27FC236}">
                <a16:creationId xmlns:a16="http://schemas.microsoft.com/office/drawing/2014/main" id="{55460B87-8D5F-408B-8325-AE6D6147A9AA}"/>
              </a:ext>
            </a:extLst>
          </p:cNvPr>
          <p:cNvPicPr>
            <a:picLocks noChangeAspect="1"/>
          </p:cNvPicPr>
          <p:nvPr/>
        </p:nvPicPr>
        <p:blipFill>
          <a:blip r:embed="rId2"/>
          <a:stretch>
            <a:fillRect/>
          </a:stretch>
        </p:blipFill>
        <p:spPr>
          <a:xfrm>
            <a:off x="6264910" y="1002733"/>
            <a:ext cx="5342083" cy="4458086"/>
          </a:xfrm>
          <a:prstGeom prst="rect">
            <a:avLst/>
          </a:prstGeom>
        </p:spPr>
      </p:pic>
    </p:spTree>
    <p:extLst>
      <p:ext uri="{BB962C8B-B14F-4D97-AF65-F5344CB8AC3E}">
        <p14:creationId xmlns:p14="http://schemas.microsoft.com/office/powerpoint/2010/main" val="3481714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434235" y="1631920"/>
            <a:ext cx="3325837" cy="646331"/>
          </a:xfrm>
          <a:prstGeom prst="rect">
            <a:avLst/>
          </a:prstGeom>
          <a:noFill/>
        </p:spPr>
        <p:txBody>
          <a:bodyPr wrap="square" rtlCol="0">
            <a:spAutoFit/>
          </a:bodyPr>
          <a:lstStyle/>
          <a:p>
            <a:pPr indent="457200" fontAlgn="auto"/>
            <a:r>
              <a:rPr lang="zh-CN" altLang="en-US" dirty="0"/>
              <a:t>细致的对主流类型进行对比，如喜剧，剧情等。</a:t>
            </a:r>
          </a:p>
        </p:txBody>
      </p:sp>
      <p:pic>
        <p:nvPicPr>
          <p:cNvPr id="3" name="图片 2">
            <a:extLst>
              <a:ext uri="{FF2B5EF4-FFF2-40B4-BE49-F238E27FC236}">
                <a16:creationId xmlns:a16="http://schemas.microsoft.com/office/drawing/2014/main" id="{E4489C06-5946-4B11-9B9B-4D531C0BDDC7}"/>
              </a:ext>
            </a:extLst>
          </p:cNvPr>
          <p:cNvPicPr>
            <a:picLocks noChangeAspect="1"/>
          </p:cNvPicPr>
          <p:nvPr/>
        </p:nvPicPr>
        <p:blipFill>
          <a:blip r:embed="rId2"/>
          <a:stretch>
            <a:fillRect/>
          </a:stretch>
        </p:blipFill>
        <p:spPr>
          <a:xfrm>
            <a:off x="4289565" y="1006936"/>
            <a:ext cx="6569009" cy="5060118"/>
          </a:xfrm>
          <a:prstGeom prst="rect">
            <a:avLst/>
          </a:prstGeom>
        </p:spPr>
      </p:pic>
      <p:pic>
        <p:nvPicPr>
          <p:cNvPr id="5" name="图片 4">
            <a:extLst>
              <a:ext uri="{FF2B5EF4-FFF2-40B4-BE49-F238E27FC236}">
                <a16:creationId xmlns:a16="http://schemas.microsoft.com/office/drawing/2014/main" id="{20E3DF25-69E3-429B-8BC0-43B6F6F46F1E}"/>
              </a:ext>
            </a:extLst>
          </p:cNvPr>
          <p:cNvPicPr>
            <a:picLocks noChangeAspect="1"/>
          </p:cNvPicPr>
          <p:nvPr/>
        </p:nvPicPr>
        <p:blipFill>
          <a:blip r:embed="rId3"/>
          <a:stretch>
            <a:fillRect/>
          </a:stretch>
        </p:blipFill>
        <p:spPr>
          <a:xfrm>
            <a:off x="4289564" y="1006936"/>
            <a:ext cx="6569009" cy="5060118"/>
          </a:xfrm>
          <a:prstGeom prst="rect">
            <a:avLst/>
          </a:prstGeom>
        </p:spPr>
      </p:pic>
      <p:pic>
        <p:nvPicPr>
          <p:cNvPr id="8" name="图片 7">
            <a:extLst>
              <a:ext uri="{FF2B5EF4-FFF2-40B4-BE49-F238E27FC236}">
                <a16:creationId xmlns:a16="http://schemas.microsoft.com/office/drawing/2014/main" id="{E9A40E9C-E123-44FE-9126-81E0F7945C0C}"/>
              </a:ext>
            </a:extLst>
          </p:cNvPr>
          <p:cNvPicPr>
            <a:picLocks noChangeAspect="1"/>
          </p:cNvPicPr>
          <p:nvPr/>
        </p:nvPicPr>
        <p:blipFill>
          <a:blip r:embed="rId4"/>
          <a:stretch>
            <a:fillRect/>
          </a:stretch>
        </p:blipFill>
        <p:spPr>
          <a:xfrm>
            <a:off x="4317808" y="1006936"/>
            <a:ext cx="6569009" cy="5060118"/>
          </a:xfrm>
          <a:prstGeom prst="rect">
            <a:avLst/>
          </a:prstGeom>
        </p:spPr>
      </p:pic>
      <p:pic>
        <p:nvPicPr>
          <p:cNvPr id="10" name="图片 9">
            <a:extLst>
              <a:ext uri="{FF2B5EF4-FFF2-40B4-BE49-F238E27FC236}">
                <a16:creationId xmlns:a16="http://schemas.microsoft.com/office/drawing/2014/main" id="{4D442FAA-A4E6-49B9-9750-13947366250D}"/>
              </a:ext>
            </a:extLst>
          </p:cNvPr>
          <p:cNvPicPr>
            <a:picLocks noChangeAspect="1"/>
          </p:cNvPicPr>
          <p:nvPr/>
        </p:nvPicPr>
        <p:blipFill>
          <a:blip r:embed="rId5"/>
          <a:stretch>
            <a:fillRect/>
          </a:stretch>
        </p:blipFill>
        <p:spPr>
          <a:xfrm>
            <a:off x="4303685" y="1006936"/>
            <a:ext cx="6569009" cy="5060118"/>
          </a:xfrm>
          <a:prstGeom prst="rect">
            <a:avLst/>
          </a:prstGeom>
        </p:spPr>
      </p:pic>
      <p:pic>
        <p:nvPicPr>
          <p:cNvPr id="15" name="图片 14">
            <a:extLst>
              <a:ext uri="{FF2B5EF4-FFF2-40B4-BE49-F238E27FC236}">
                <a16:creationId xmlns:a16="http://schemas.microsoft.com/office/drawing/2014/main" id="{B3CE95FE-BF6A-454D-9BC3-411C39B6FB69}"/>
              </a:ext>
            </a:extLst>
          </p:cNvPr>
          <p:cNvPicPr>
            <a:picLocks noChangeAspect="1"/>
          </p:cNvPicPr>
          <p:nvPr/>
        </p:nvPicPr>
        <p:blipFill>
          <a:blip r:embed="rId6"/>
          <a:stretch>
            <a:fillRect/>
          </a:stretch>
        </p:blipFill>
        <p:spPr>
          <a:xfrm>
            <a:off x="4310746" y="1006936"/>
            <a:ext cx="6569009" cy="5060118"/>
          </a:xfrm>
          <a:prstGeom prst="rect">
            <a:avLst/>
          </a:prstGeom>
        </p:spPr>
      </p:pic>
    </p:spTree>
    <p:extLst>
      <p:ext uri="{BB962C8B-B14F-4D97-AF65-F5344CB8AC3E}">
        <p14:creationId xmlns:p14="http://schemas.microsoft.com/office/powerpoint/2010/main" val="221892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34235" y="1418252"/>
            <a:ext cx="678180" cy="678180"/>
            <a:chOff x="12619" y="7151"/>
            <a:chExt cx="1068" cy="1068"/>
          </a:xfrm>
        </p:grpSpPr>
        <p:sp>
          <p:nvSpPr>
            <p:cNvPr id="14" name="椭圆 13"/>
            <p:cNvSpPr/>
            <p:nvPr/>
          </p:nvSpPr>
          <p:spPr>
            <a:xfrm>
              <a:off x="12619" y="7151"/>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2"/>
            <p:cNvSpPr>
              <a:spLocks noEditPoints="1"/>
            </p:cNvSpPr>
            <p:nvPr/>
          </p:nvSpPr>
          <p:spPr bwMode="auto">
            <a:xfrm>
              <a:off x="12887" y="7413"/>
              <a:ext cx="545" cy="545"/>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3" name="Text Box 42"/>
          <p:cNvSpPr txBox="1"/>
          <p:nvPr/>
        </p:nvSpPr>
        <p:spPr>
          <a:xfrm>
            <a:off x="434235" y="2263437"/>
            <a:ext cx="4841150" cy="2031325"/>
          </a:xfrm>
          <a:prstGeom prst="rect">
            <a:avLst/>
          </a:prstGeom>
          <a:noFill/>
        </p:spPr>
        <p:txBody>
          <a:bodyPr wrap="square" rtlCol="0">
            <a:spAutoFit/>
          </a:bodyPr>
          <a:lstStyle/>
          <a:p>
            <a:r>
              <a:rPr lang="zh-CN" altLang="en-US" dirty="0"/>
              <a:t>通过刚才的观察可以发现从</a:t>
            </a:r>
            <a:r>
              <a:rPr lang="en-US" altLang="zh-CN" dirty="0"/>
              <a:t>10</a:t>
            </a:r>
            <a:r>
              <a:rPr lang="zh-CN" altLang="en-US" dirty="0"/>
              <a:t>年开始至</a:t>
            </a:r>
            <a:r>
              <a:rPr lang="en-US" altLang="zh-CN" dirty="0"/>
              <a:t>16</a:t>
            </a:r>
            <a:r>
              <a:rPr lang="zh-CN" altLang="en-US" dirty="0"/>
              <a:t>年，各类型电影都出现评分大幅度下降的趋势直至</a:t>
            </a:r>
            <a:r>
              <a:rPr lang="en-US" altLang="zh-CN" dirty="0"/>
              <a:t>16</a:t>
            </a:r>
            <a:r>
              <a:rPr lang="zh-CN" altLang="en-US" dirty="0"/>
              <a:t>年才逐渐趋于平缓，少部分有回增的趋势。</a:t>
            </a:r>
            <a:endParaRPr lang="en-US" altLang="zh-CN" dirty="0"/>
          </a:p>
          <a:p>
            <a:endParaRPr lang="en-US" altLang="zh-CN" dirty="0"/>
          </a:p>
          <a:p>
            <a:r>
              <a:rPr lang="zh-CN" altLang="en-US" dirty="0"/>
              <a:t>查阅相关影视资料了解。</a:t>
            </a:r>
            <a:r>
              <a:rPr lang="en-US" altLang="zh-CN" dirty="0"/>
              <a:t>10-16</a:t>
            </a:r>
            <a:r>
              <a:rPr lang="zh-CN" altLang="en-US" dirty="0"/>
              <a:t>年是中国电影产业的迅猛发展期，许多萌新影视企业冒出，通过之前的电影产量走势也可以看出。</a:t>
            </a:r>
            <a:endParaRPr lang="en-US" altLang="zh-CN" dirty="0"/>
          </a:p>
        </p:txBody>
      </p:sp>
      <p:pic>
        <p:nvPicPr>
          <p:cNvPr id="11" name="图片 10">
            <a:extLst>
              <a:ext uri="{FF2B5EF4-FFF2-40B4-BE49-F238E27FC236}">
                <a16:creationId xmlns:a16="http://schemas.microsoft.com/office/drawing/2014/main" id="{3ACDD31B-47D5-4FA5-8F03-0515CB7E5C7F}"/>
              </a:ext>
            </a:extLst>
          </p:cNvPr>
          <p:cNvPicPr>
            <a:picLocks noChangeAspect="1"/>
          </p:cNvPicPr>
          <p:nvPr/>
        </p:nvPicPr>
        <p:blipFill>
          <a:blip r:embed="rId2"/>
          <a:stretch>
            <a:fillRect/>
          </a:stretch>
        </p:blipFill>
        <p:spPr>
          <a:xfrm>
            <a:off x="5370558" y="984377"/>
            <a:ext cx="6569009" cy="5060118"/>
          </a:xfrm>
          <a:prstGeom prst="rect">
            <a:avLst/>
          </a:prstGeom>
        </p:spPr>
      </p:pic>
      <p:pic>
        <p:nvPicPr>
          <p:cNvPr id="3" name="图片 2">
            <a:extLst>
              <a:ext uri="{FF2B5EF4-FFF2-40B4-BE49-F238E27FC236}">
                <a16:creationId xmlns:a16="http://schemas.microsoft.com/office/drawing/2014/main" id="{52F4704B-3698-476C-9F88-734C71BE0A28}"/>
              </a:ext>
            </a:extLst>
          </p:cNvPr>
          <p:cNvPicPr>
            <a:picLocks noChangeAspect="1"/>
          </p:cNvPicPr>
          <p:nvPr/>
        </p:nvPicPr>
        <p:blipFill>
          <a:blip r:embed="rId3"/>
          <a:stretch>
            <a:fillRect/>
          </a:stretch>
        </p:blipFill>
        <p:spPr>
          <a:xfrm>
            <a:off x="5370558" y="951924"/>
            <a:ext cx="6569009" cy="5060118"/>
          </a:xfrm>
          <a:prstGeom prst="rect">
            <a:avLst/>
          </a:prstGeom>
        </p:spPr>
      </p:pic>
      <p:sp>
        <p:nvSpPr>
          <p:cNvPr id="15" name="Text Box 42">
            <a:extLst>
              <a:ext uri="{FF2B5EF4-FFF2-40B4-BE49-F238E27FC236}">
                <a16:creationId xmlns:a16="http://schemas.microsoft.com/office/drawing/2014/main" id="{44242F36-AA80-419D-A295-6149C0E70F90}"/>
              </a:ext>
            </a:extLst>
          </p:cNvPr>
          <p:cNvSpPr txBox="1"/>
          <p:nvPr/>
        </p:nvSpPr>
        <p:spPr>
          <a:xfrm>
            <a:off x="434235" y="4534714"/>
            <a:ext cx="4841150" cy="1477328"/>
          </a:xfrm>
          <a:prstGeom prst="rect">
            <a:avLst/>
          </a:prstGeom>
          <a:noFill/>
        </p:spPr>
        <p:txBody>
          <a:bodyPr wrap="square" rtlCol="0">
            <a:spAutoFit/>
          </a:bodyPr>
          <a:lstStyle/>
          <a:p>
            <a:r>
              <a:rPr lang="zh-CN" altLang="en-US" dirty="0"/>
              <a:t>但是数量增加并不代表质量都有保障，中国电影产业还不算成熟，正处于发展期，大部分电影产业通过低成本多销的方式赚钱，这也正造成了这一局面。</a:t>
            </a:r>
            <a:r>
              <a:rPr lang="en-US" altLang="zh-CN" dirty="0"/>
              <a:t>16</a:t>
            </a:r>
            <a:r>
              <a:rPr lang="zh-CN" altLang="en-US" dirty="0"/>
              <a:t>年以后，产量开始下降，一大部分影视公司被淘汰。</a:t>
            </a:r>
            <a:endParaRPr lang="en-US" altLang="zh-CN" dirty="0"/>
          </a:p>
        </p:txBody>
      </p:sp>
    </p:spTree>
    <p:extLst>
      <p:ext uri="{BB962C8B-B14F-4D97-AF65-F5344CB8AC3E}">
        <p14:creationId xmlns:p14="http://schemas.microsoft.com/office/powerpoint/2010/main" val="2486813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15" grpId="0"/>
      <p:bldP spid="1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789704" y="1535042"/>
            <a:ext cx="4338661" cy="369332"/>
          </a:xfrm>
          <a:prstGeom prst="rect">
            <a:avLst/>
          </a:prstGeom>
          <a:noFill/>
        </p:spPr>
        <p:txBody>
          <a:bodyPr wrap="square" rtlCol="0">
            <a:spAutoFit/>
          </a:bodyPr>
          <a:lstStyle/>
          <a:p>
            <a:pPr fontAlgn="auto"/>
            <a:r>
              <a:rPr lang="zh-CN" altLang="en-US" dirty="0"/>
              <a:t>虽然有差距，但是这十年的发展也有进步</a:t>
            </a:r>
          </a:p>
        </p:txBody>
      </p:sp>
      <p:sp>
        <p:nvSpPr>
          <p:cNvPr id="43" name="Text Box 42"/>
          <p:cNvSpPr txBox="1"/>
          <p:nvPr/>
        </p:nvSpPr>
        <p:spPr>
          <a:xfrm>
            <a:off x="789704" y="2282674"/>
            <a:ext cx="4353796" cy="1200329"/>
          </a:xfrm>
          <a:prstGeom prst="rect">
            <a:avLst/>
          </a:prstGeom>
          <a:noFill/>
        </p:spPr>
        <p:txBody>
          <a:bodyPr wrap="square" rtlCol="0">
            <a:spAutoFit/>
          </a:bodyPr>
          <a:lstStyle/>
          <a:p>
            <a:r>
              <a:rPr lang="zh-CN" altLang="en-US" dirty="0"/>
              <a:t>像之前的对比中一些类型，比如动画保持着较高的质量并在</a:t>
            </a:r>
            <a:r>
              <a:rPr lang="en-US" altLang="zh-CN" dirty="0"/>
              <a:t>16</a:t>
            </a:r>
            <a:r>
              <a:rPr lang="zh-CN" altLang="en-US" dirty="0"/>
              <a:t>年逐年提升，也有其他在</a:t>
            </a:r>
            <a:r>
              <a:rPr lang="en-US" altLang="zh-CN" dirty="0"/>
              <a:t>16</a:t>
            </a:r>
            <a:r>
              <a:rPr lang="zh-CN" altLang="en-US" dirty="0"/>
              <a:t>年之后虽然提升缓慢但也在不断前进的众多类型电影。</a:t>
            </a:r>
            <a:endParaRPr lang="en-US" altLang="zh-CN" dirty="0"/>
          </a:p>
        </p:txBody>
      </p:sp>
      <p:pic>
        <p:nvPicPr>
          <p:cNvPr id="3" name="图片 2">
            <a:extLst>
              <a:ext uri="{FF2B5EF4-FFF2-40B4-BE49-F238E27FC236}">
                <a16:creationId xmlns:a16="http://schemas.microsoft.com/office/drawing/2014/main" id="{906B7133-1D5C-4D6F-AEE2-46F1368786F1}"/>
              </a:ext>
            </a:extLst>
          </p:cNvPr>
          <p:cNvPicPr>
            <a:picLocks noChangeAspect="1"/>
          </p:cNvPicPr>
          <p:nvPr/>
        </p:nvPicPr>
        <p:blipFill>
          <a:blip r:embed="rId2"/>
          <a:stretch>
            <a:fillRect/>
          </a:stretch>
        </p:blipFill>
        <p:spPr>
          <a:xfrm>
            <a:off x="5290925" y="710430"/>
            <a:ext cx="6569009" cy="5060118"/>
          </a:xfrm>
          <a:prstGeom prst="rect">
            <a:avLst/>
          </a:prstGeom>
        </p:spPr>
      </p:pic>
      <p:pic>
        <p:nvPicPr>
          <p:cNvPr id="7" name="图片 6">
            <a:extLst>
              <a:ext uri="{FF2B5EF4-FFF2-40B4-BE49-F238E27FC236}">
                <a16:creationId xmlns:a16="http://schemas.microsoft.com/office/drawing/2014/main" id="{49D02D70-0B2A-4B89-9958-C82B85BF631E}"/>
              </a:ext>
            </a:extLst>
          </p:cNvPr>
          <p:cNvPicPr>
            <a:picLocks noChangeAspect="1"/>
          </p:cNvPicPr>
          <p:nvPr/>
        </p:nvPicPr>
        <p:blipFill>
          <a:blip r:embed="rId3"/>
          <a:stretch>
            <a:fillRect/>
          </a:stretch>
        </p:blipFill>
        <p:spPr>
          <a:xfrm>
            <a:off x="5306060" y="710430"/>
            <a:ext cx="6569009" cy="5060118"/>
          </a:xfrm>
          <a:prstGeom prst="rect">
            <a:avLst/>
          </a:prstGeom>
        </p:spPr>
      </p:pic>
      <p:pic>
        <p:nvPicPr>
          <p:cNvPr id="9" name="图片 8">
            <a:extLst>
              <a:ext uri="{FF2B5EF4-FFF2-40B4-BE49-F238E27FC236}">
                <a16:creationId xmlns:a16="http://schemas.microsoft.com/office/drawing/2014/main" id="{420FBC45-7ED2-463A-BADD-EE5C7921FFF4}"/>
              </a:ext>
            </a:extLst>
          </p:cNvPr>
          <p:cNvPicPr>
            <a:picLocks noChangeAspect="1"/>
          </p:cNvPicPr>
          <p:nvPr/>
        </p:nvPicPr>
        <p:blipFill>
          <a:blip r:embed="rId4"/>
          <a:stretch>
            <a:fillRect/>
          </a:stretch>
        </p:blipFill>
        <p:spPr>
          <a:xfrm>
            <a:off x="5275790" y="710430"/>
            <a:ext cx="6569009" cy="5060118"/>
          </a:xfrm>
          <a:prstGeom prst="rect">
            <a:avLst/>
          </a:prstGeom>
        </p:spPr>
      </p:pic>
    </p:spTree>
    <p:extLst>
      <p:ext uri="{BB962C8B-B14F-4D97-AF65-F5344CB8AC3E}">
        <p14:creationId xmlns:p14="http://schemas.microsoft.com/office/powerpoint/2010/main" val="3805459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randombar(horizontal)">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144979" y="1411168"/>
            <a:ext cx="3530458" cy="646331"/>
          </a:xfrm>
          <a:prstGeom prst="rect">
            <a:avLst/>
          </a:prstGeom>
          <a:noFill/>
        </p:spPr>
        <p:txBody>
          <a:bodyPr wrap="square" rtlCol="0">
            <a:spAutoFit/>
          </a:bodyPr>
          <a:lstStyle/>
          <a:p>
            <a:pPr indent="457200" fontAlgn="auto"/>
            <a:r>
              <a:rPr lang="zh-CN" altLang="en-US" dirty="0"/>
              <a:t>提取评分前</a:t>
            </a:r>
            <a:r>
              <a:rPr lang="en-US" altLang="zh-CN" dirty="0"/>
              <a:t>5%</a:t>
            </a:r>
            <a:r>
              <a:rPr lang="zh-CN" altLang="en-US" dirty="0"/>
              <a:t>的电影观察下类型差异</a:t>
            </a:r>
          </a:p>
        </p:txBody>
      </p:sp>
      <p:sp>
        <p:nvSpPr>
          <p:cNvPr id="43" name="Text Box 42"/>
          <p:cNvSpPr txBox="1"/>
          <p:nvPr/>
        </p:nvSpPr>
        <p:spPr>
          <a:xfrm>
            <a:off x="0" y="2423684"/>
            <a:ext cx="3675437" cy="2308324"/>
          </a:xfrm>
          <a:prstGeom prst="rect">
            <a:avLst/>
          </a:prstGeom>
          <a:noFill/>
        </p:spPr>
        <p:txBody>
          <a:bodyPr wrap="square" rtlCol="0">
            <a:spAutoFit/>
          </a:bodyPr>
          <a:lstStyle/>
          <a:p>
            <a:r>
              <a:rPr lang="zh-CN" altLang="en-US" dirty="0"/>
              <a:t>可以看到双方互没有的类型还是体现在之前得出的受众性及文化与环境差异上</a:t>
            </a:r>
            <a:endParaRPr lang="en-US" altLang="zh-CN" dirty="0"/>
          </a:p>
          <a:p>
            <a:endParaRPr lang="en-US" altLang="zh-CN" dirty="0"/>
          </a:p>
          <a:p>
            <a:r>
              <a:rPr lang="zh-CN" altLang="en-US" dirty="0"/>
              <a:t>相同的是双方的主要类型都集中在剧情，喜剧，动画等类型上</a:t>
            </a:r>
            <a:endParaRPr lang="en-US" altLang="zh-CN" dirty="0"/>
          </a:p>
          <a:p>
            <a:endParaRPr lang="en-US" altLang="zh-CN" dirty="0"/>
          </a:p>
          <a:p>
            <a:endParaRPr lang="en-US" altLang="zh-CN" dirty="0"/>
          </a:p>
        </p:txBody>
      </p:sp>
      <p:pic>
        <p:nvPicPr>
          <p:cNvPr id="3" name="图片 2">
            <a:extLst>
              <a:ext uri="{FF2B5EF4-FFF2-40B4-BE49-F238E27FC236}">
                <a16:creationId xmlns:a16="http://schemas.microsoft.com/office/drawing/2014/main" id="{90E2F792-93DF-4F22-8550-A9AA3DC952DD}"/>
              </a:ext>
            </a:extLst>
          </p:cNvPr>
          <p:cNvPicPr>
            <a:picLocks noChangeAspect="1"/>
          </p:cNvPicPr>
          <p:nvPr/>
        </p:nvPicPr>
        <p:blipFill>
          <a:blip r:embed="rId2"/>
          <a:stretch>
            <a:fillRect/>
          </a:stretch>
        </p:blipFill>
        <p:spPr>
          <a:xfrm>
            <a:off x="3820416" y="314138"/>
            <a:ext cx="8321761" cy="5951736"/>
          </a:xfrm>
          <a:prstGeom prst="rect">
            <a:avLst/>
          </a:prstGeom>
        </p:spPr>
      </p:pic>
    </p:spTree>
    <p:extLst>
      <p:ext uri="{BB962C8B-B14F-4D97-AF65-F5344CB8AC3E}">
        <p14:creationId xmlns:p14="http://schemas.microsoft.com/office/powerpoint/2010/main" val="127863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randombar(horizontal)">
                                      <p:cBhvr>
                                        <p:cTn id="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241442" y="1655076"/>
            <a:ext cx="3046881" cy="646331"/>
          </a:xfrm>
          <a:prstGeom prst="rect">
            <a:avLst/>
          </a:prstGeom>
          <a:noFill/>
        </p:spPr>
        <p:txBody>
          <a:bodyPr wrap="square" rtlCol="0">
            <a:spAutoFit/>
          </a:bodyPr>
          <a:lstStyle/>
          <a:p>
            <a:pPr indent="457200" fontAlgn="auto"/>
            <a:r>
              <a:rPr lang="zh-CN" altLang="en-US" dirty="0"/>
              <a:t>选取双方评分</a:t>
            </a:r>
            <a:r>
              <a:rPr lang="en-US" altLang="zh-CN" dirty="0"/>
              <a:t>&gt;=9</a:t>
            </a:r>
            <a:r>
              <a:rPr lang="zh-CN" altLang="en-US" dirty="0"/>
              <a:t>的电影观察</a:t>
            </a:r>
          </a:p>
        </p:txBody>
      </p:sp>
      <p:sp>
        <p:nvSpPr>
          <p:cNvPr id="43" name="Text Box 42"/>
          <p:cNvSpPr txBox="1"/>
          <p:nvPr/>
        </p:nvSpPr>
        <p:spPr>
          <a:xfrm>
            <a:off x="434235" y="2513506"/>
            <a:ext cx="2528773" cy="2031325"/>
          </a:xfrm>
          <a:prstGeom prst="rect">
            <a:avLst/>
          </a:prstGeom>
          <a:noFill/>
        </p:spPr>
        <p:txBody>
          <a:bodyPr wrap="square" rtlCol="0">
            <a:spAutoFit/>
          </a:bodyPr>
          <a:lstStyle/>
          <a:p>
            <a:r>
              <a:rPr lang="zh-CN" altLang="en-US" dirty="0"/>
              <a:t>数量上还是美国多于中国，不过这也是意料之内，毕竟这十年中国电影仍在发展之中，而美国电影已经作为一个相对成熟角色在第一名上行走了这么多年了</a:t>
            </a:r>
            <a:endParaRPr lang="en-US" altLang="zh-CN" dirty="0"/>
          </a:p>
        </p:txBody>
      </p:sp>
      <p:pic>
        <p:nvPicPr>
          <p:cNvPr id="3" name="图片 2">
            <a:extLst>
              <a:ext uri="{FF2B5EF4-FFF2-40B4-BE49-F238E27FC236}">
                <a16:creationId xmlns:a16="http://schemas.microsoft.com/office/drawing/2014/main" id="{E6213BDA-7C43-482C-BF1F-252AD9595BE7}"/>
              </a:ext>
            </a:extLst>
          </p:cNvPr>
          <p:cNvPicPr>
            <a:picLocks noChangeAspect="1"/>
          </p:cNvPicPr>
          <p:nvPr/>
        </p:nvPicPr>
        <p:blipFill>
          <a:blip r:embed="rId2"/>
          <a:stretch>
            <a:fillRect/>
          </a:stretch>
        </p:blipFill>
        <p:spPr>
          <a:xfrm>
            <a:off x="4784660" y="0"/>
            <a:ext cx="5770326" cy="6858000"/>
          </a:xfrm>
          <a:prstGeom prst="rect">
            <a:avLst/>
          </a:prstGeom>
        </p:spPr>
      </p:pic>
    </p:spTree>
    <p:extLst>
      <p:ext uri="{BB962C8B-B14F-4D97-AF65-F5344CB8AC3E}">
        <p14:creationId xmlns:p14="http://schemas.microsoft.com/office/powerpoint/2010/main" val="221226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randombar(horizontal)">
                                      <p:cBhvr>
                                        <p:cTn id="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2468880" cy="398780"/>
          </a:xfrm>
          <a:prstGeom prst="rect">
            <a:avLst/>
          </a:prstGeom>
        </p:spPr>
        <p:txBody>
          <a:bodyPr wrap="none">
            <a:spAutoFit/>
          </a:bodyPr>
          <a:lstStyle/>
          <a:p>
            <a:r>
              <a:rPr lang="zh-CN" altLang="en-US" sz="2000" b="1" dirty="0">
                <a:solidFill>
                  <a:schemeClr val="tx1">
                    <a:lumMod val="75000"/>
                    <a:lumOff val="25000"/>
                  </a:schemeClr>
                </a:solidFill>
              </a:rPr>
              <a:t>数据来源：豆瓣电影</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pic>
        <p:nvPicPr>
          <p:cNvPr id="187" name="Picture 186"/>
          <p:cNvPicPr>
            <a:picLocks noChangeAspect="1"/>
          </p:cNvPicPr>
          <p:nvPr/>
        </p:nvPicPr>
        <p:blipFill>
          <a:blip r:embed="rId2"/>
          <a:stretch>
            <a:fillRect/>
          </a:stretch>
        </p:blipFill>
        <p:spPr>
          <a:xfrm>
            <a:off x="5107305" y="0"/>
            <a:ext cx="7084695" cy="3455035"/>
          </a:xfrm>
          <a:prstGeom prst="rect">
            <a:avLst/>
          </a:prstGeom>
        </p:spPr>
      </p:pic>
      <p:sp>
        <p:nvSpPr>
          <p:cNvPr id="188" name="Text Box 187"/>
          <p:cNvSpPr txBox="1"/>
          <p:nvPr/>
        </p:nvSpPr>
        <p:spPr>
          <a:xfrm>
            <a:off x="360680" y="1651635"/>
            <a:ext cx="4319905" cy="2584450"/>
          </a:xfrm>
          <a:prstGeom prst="rect">
            <a:avLst/>
          </a:prstGeom>
          <a:noFill/>
        </p:spPr>
        <p:txBody>
          <a:bodyPr wrap="square" rtlCol="0">
            <a:spAutoFit/>
          </a:bodyPr>
          <a:lstStyle/>
          <a:p>
            <a:pPr indent="457200" fontAlgn="auto"/>
            <a:r>
              <a:rPr lang="zh-CN" altLang="en-US"/>
              <a:t>爬取豆瓣近几年来的</a:t>
            </a:r>
            <a:r>
              <a:rPr lang="en-US" altLang="zh-CN"/>
              <a:t>2000</a:t>
            </a:r>
            <a:r>
              <a:rPr lang="zh-CN" altLang="en-US"/>
              <a:t>多部电影信息：首先发现豆瓣电影的主页一次只能存放</a:t>
            </a:r>
            <a:r>
              <a:rPr lang="en-US" altLang="zh-CN"/>
              <a:t>20</a:t>
            </a:r>
            <a:r>
              <a:rPr lang="zh-CN" altLang="en-US"/>
              <a:t>部电影信息，需要通过动态刷新点击加载下一页才会从服务器获取下一页的</a:t>
            </a:r>
            <a:r>
              <a:rPr lang="en-US" altLang="zh-CN"/>
              <a:t>20</a:t>
            </a:r>
            <a:r>
              <a:rPr lang="zh-CN" altLang="en-US"/>
              <a:t>条电影信息，故观察刷新时后台的</a:t>
            </a:r>
            <a:r>
              <a:rPr lang="en-US" altLang="zh-CN"/>
              <a:t>XHR</a:t>
            </a:r>
            <a:r>
              <a:rPr lang="zh-CN" altLang="en-US"/>
              <a:t>文件，发现信息是存new_search_subjects文件里的，到此可以以此为入口，进入每一部电影的相关详细信息。</a:t>
            </a:r>
          </a:p>
          <a:p>
            <a:pPr indent="457200" fontAlgn="auto"/>
            <a:endParaRPr lang="zh-CN" altLang="en-US"/>
          </a:p>
        </p:txBody>
      </p:sp>
      <p:pic>
        <p:nvPicPr>
          <p:cNvPr id="189" name="Picture 188"/>
          <p:cNvPicPr>
            <a:picLocks noChangeAspect="1"/>
          </p:cNvPicPr>
          <p:nvPr/>
        </p:nvPicPr>
        <p:blipFill>
          <a:blip r:embed="rId3"/>
          <a:stretch>
            <a:fillRect/>
          </a:stretch>
        </p:blipFill>
        <p:spPr>
          <a:xfrm>
            <a:off x="5106670" y="3455035"/>
            <a:ext cx="7085330" cy="3402965"/>
          </a:xfrm>
          <a:prstGeom prst="rect">
            <a:avLst/>
          </a:prstGeom>
        </p:spPr>
      </p:pic>
      <p:pic>
        <p:nvPicPr>
          <p:cNvPr id="190" name="Picture 189"/>
          <p:cNvPicPr>
            <a:picLocks noChangeAspect="1"/>
          </p:cNvPicPr>
          <p:nvPr/>
        </p:nvPicPr>
        <p:blipFill>
          <a:blip r:embed="rId4"/>
          <a:stretch>
            <a:fillRect/>
          </a:stretch>
        </p:blipFill>
        <p:spPr>
          <a:xfrm>
            <a:off x="434340" y="4551680"/>
            <a:ext cx="4305300" cy="1209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p:cTn id="7" dur="500" fill="hold"/>
                                        <p:tgtEl>
                                          <p:spTgt spid="187"/>
                                        </p:tgtEl>
                                        <p:attrNameLst>
                                          <p:attrName>ppt_w</p:attrName>
                                        </p:attrNameLst>
                                      </p:cBhvr>
                                      <p:tavLst>
                                        <p:tav tm="0">
                                          <p:val>
                                            <p:fltVal val="0"/>
                                          </p:val>
                                        </p:tav>
                                        <p:tav tm="100000">
                                          <p:val>
                                            <p:strVal val="#ppt_w"/>
                                          </p:val>
                                        </p:tav>
                                      </p:tavLst>
                                    </p:anim>
                                    <p:anim calcmode="lin" valueType="num">
                                      <p:cBhvr>
                                        <p:cTn id="8" dur="500" fill="hold"/>
                                        <p:tgtEl>
                                          <p:spTgt spid="187"/>
                                        </p:tgtEl>
                                        <p:attrNameLst>
                                          <p:attrName>ppt_h</p:attrName>
                                        </p:attrNameLst>
                                      </p:cBhvr>
                                      <p:tavLst>
                                        <p:tav tm="0">
                                          <p:val>
                                            <p:fltVal val="0"/>
                                          </p:val>
                                        </p:tav>
                                        <p:tav tm="100000">
                                          <p:val>
                                            <p:strVal val="#ppt_h"/>
                                          </p:val>
                                        </p:tav>
                                      </p:tavLst>
                                    </p:anim>
                                    <p:animEffect transition="in" filter="fade">
                                      <p:cBhvr>
                                        <p:cTn id="9" dur="500"/>
                                        <p:tgtEl>
                                          <p:spTgt spid="187"/>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wedge">
                                      <p:cBhvr>
                                        <p:cTn id="14" dur="2000"/>
                                        <p:tgtEl>
                                          <p:spTgt spid="18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000"/>
                                        <p:tgtEl>
                                          <p:spTgt spid="189"/>
                                        </p:tgtEl>
                                      </p:cBhvr>
                                    </p:animEffect>
                                    <p:anim calcmode="lin" valueType="num">
                                      <p:cBhvr>
                                        <p:cTn id="20" dur="1000" fill="hold"/>
                                        <p:tgtEl>
                                          <p:spTgt spid="189"/>
                                        </p:tgtEl>
                                        <p:attrNameLst>
                                          <p:attrName>ppt_x</p:attrName>
                                        </p:attrNameLst>
                                      </p:cBhvr>
                                      <p:tavLst>
                                        <p:tav tm="0">
                                          <p:val>
                                            <p:strVal val="#ppt_x"/>
                                          </p:val>
                                        </p:tav>
                                        <p:tav tm="100000">
                                          <p:val>
                                            <p:strVal val="#ppt_x"/>
                                          </p:val>
                                        </p:tav>
                                      </p:tavLst>
                                    </p:anim>
                                    <p:anim calcmode="lin" valueType="num">
                                      <p:cBhvr>
                                        <p:cTn id="21"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0" presetClass="entr" presetSubtype="0" decel="100000" fill="hold" nodeType="clickEffect">
                                  <p:stCondLst>
                                    <p:cond delay="0"/>
                                  </p:stCondLst>
                                  <p:childTnLst>
                                    <p:set>
                                      <p:cBhvr>
                                        <p:cTn id="25" dur="1" fill="hold">
                                          <p:stCondLst>
                                            <p:cond delay="0"/>
                                          </p:stCondLst>
                                        </p:cTn>
                                        <p:tgtEl>
                                          <p:spTgt spid="190"/>
                                        </p:tgtEl>
                                        <p:attrNameLst>
                                          <p:attrName>style.visibility</p:attrName>
                                        </p:attrNameLst>
                                      </p:cBhvr>
                                      <p:to>
                                        <p:strVal val="visible"/>
                                      </p:to>
                                    </p:set>
                                    <p:anim calcmode="lin" valueType="num">
                                      <p:cBhvr>
                                        <p:cTn id="26" dur="1000" fill="hold"/>
                                        <p:tgtEl>
                                          <p:spTgt spid="190"/>
                                        </p:tgtEl>
                                        <p:attrNameLst>
                                          <p:attrName>ppt_w</p:attrName>
                                        </p:attrNameLst>
                                      </p:cBhvr>
                                      <p:tavLst>
                                        <p:tav tm="0">
                                          <p:val>
                                            <p:strVal val="#ppt_w+.3"/>
                                          </p:val>
                                        </p:tav>
                                        <p:tav tm="100000">
                                          <p:val>
                                            <p:strVal val="#ppt_w"/>
                                          </p:val>
                                        </p:tav>
                                      </p:tavLst>
                                    </p:anim>
                                    <p:anim calcmode="lin" valueType="num">
                                      <p:cBhvr>
                                        <p:cTn id="27" dur="1000" fill="hold"/>
                                        <p:tgtEl>
                                          <p:spTgt spid="190"/>
                                        </p:tgtEl>
                                        <p:attrNameLst>
                                          <p:attrName>ppt_h</p:attrName>
                                        </p:attrNameLst>
                                      </p:cBhvr>
                                      <p:tavLst>
                                        <p:tav tm="0">
                                          <p:val>
                                            <p:strVal val="#ppt_h"/>
                                          </p:val>
                                        </p:tav>
                                        <p:tav tm="100000">
                                          <p:val>
                                            <p:strVal val="#ppt_h"/>
                                          </p:val>
                                        </p:tav>
                                      </p:tavLst>
                                    </p:anim>
                                    <p:animEffect transition="in" filter="fade">
                                      <p:cBhvr>
                                        <p:cTn id="28"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1723549" cy="400110"/>
          </a:xfrm>
          <a:prstGeom prst="rect">
            <a:avLst/>
          </a:prstGeom>
        </p:spPr>
        <p:txBody>
          <a:bodyPr wrap="none">
            <a:spAutoFit/>
          </a:bodyPr>
          <a:lstStyle/>
          <a:p>
            <a:r>
              <a:rPr lang="zh-CN" altLang="en-US" sz="2000" b="1" dirty="0">
                <a:solidFill>
                  <a:schemeClr val="tx1">
                    <a:lumMod val="75000"/>
                    <a:lumOff val="25000"/>
                  </a:schemeClr>
                </a:solidFill>
              </a:rPr>
              <a:t>分析内容截图</a:t>
            </a:r>
          </a:p>
        </p:txBody>
      </p:sp>
      <p:pic>
        <p:nvPicPr>
          <p:cNvPr id="3" name="图片 2">
            <a:extLst>
              <a:ext uri="{FF2B5EF4-FFF2-40B4-BE49-F238E27FC236}">
                <a16:creationId xmlns:a16="http://schemas.microsoft.com/office/drawing/2014/main" id="{13E94AE6-368B-4A5A-B5D9-6584F3BD77EF}"/>
              </a:ext>
            </a:extLst>
          </p:cNvPr>
          <p:cNvPicPr>
            <a:picLocks noChangeAspect="1"/>
          </p:cNvPicPr>
          <p:nvPr/>
        </p:nvPicPr>
        <p:blipFill>
          <a:blip r:embed="rId2"/>
          <a:stretch>
            <a:fillRect/>
          </a:stretch>
        </p:blipFill>
        <p:spPr>
          <a:xfrm>
            <a:off x="3067572" y="103678"/>
            <a:ext cx="8576603" cy="6754322"/>
          </a:xfrm>
          <a:prstGeom prst="rect">
            <a:avLst/>
          </a:prstGeom>
        </p:spPr>
      </p:pic>
    </p:spTree>
    <p:extLst>
      <p:ext uri="{BB962C8B-B14F-4D97-AF65-F5344CB8AC3E}">
        <p14:creationId xmlns:p14="http://schemas.microsoft.com/office/powerpoint/2010/main" val="36654492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697627" cy="400110"/>
          </a:xfrm>
          <a:prstGeom prst="rect">
            <a:avLst/>
          </a:prstGeom>
        </p:spPr>
        <p:txBody>
          <a:bodyPr wrap="none">
            <a:spAutoFit/>
          </a:bodyPr>
          <a:lstStyle/>
          <a:p>
            <a:r>
              <a:rPr lang="zh-CN" altLang="en-US" sz="2000" b="1" dirty="0">
                <a:solidFill>
                  <a:schemeClr val="tx1">
                    <a:lumMod val="75000"/>
                    <a:lumOff val="25000"/>
                  </a:schemeClr>
                </a:solidFill>
              </a:rPr>
              <a:t>分析</a:t>
            </a:r>
          </a:p>
        </p:txBody>
      </p:sp>
      <p:sp>
        <p:nvSpPr>
          <p:cNvPr id="41" name="Text Box 40"/>
          <p:cNvSpPr txBox="1"/>
          <p:nvPr/>
        </p:nvSpPr>
        <p:spPr>
          <a:xfrm>
            <a:off x="549916" y="1555036"/>
            <a:ext cx="6155149" cy="369332"/>
          </a:xfrm>
          <a:prstGeom prst="rect">
            <a:avLst/>
          </a:prstGeom>
          <a:noFill/>
        </p:spPr>
        <p:txBody>
          <a:bodyPr wrap="square" rtlCol="0">
            <a:spAutoFit/>
          </a:bodyPr>
          <a:lstStyle/>
          <a:p>
            <a:pPr indent="457200" fontAlgn="auto"/>
            <a:r>
              <a:rPr lang="zh-CN" altLang="en-US" dirty="0"/>
              <a:t>最后总结一下</a:t>
            </a:r>
          </a:p>
        </p:txBody>
      </p:sp>
      <p:sp>
        <p:nvSpPr>
          <p:cNvPr id="43" name="Text Box 42"/>
          <p:cNvSpPr txBox="1"/>
          <p:nvPr/>
        </p:nvSpPr>
        <p:spPr>
          <a:xfrm>
            <a:off x="974342" y="2098035"/>
            <a:ext cx="7642119" cy="3693319"/>
          </a:xfrm>
          <a:prstGeom prst="rect">
            <a:avLst/>
          </a:prstGeom>
          <a:noFill/>
        </p:spPr>
        <p:txBody>
          <a:bodyPr wrap="square" rtlCol="0">
            <a:spAutoFit/>
          </a:bodyPr>
          <a:lstStyle/>
          <a:p>
            <a:r>
              <a:rPr lang="zh-CN" altLang="en-US" dirty="0"/>
              <a:t>总体来看，中国近十年的发展还是很有成效的，从</a:t>
            </a:r>
            <a:r>
              <a:rPr lang="en-US" altLang="zh-CN" dirty="0"/>
              <a:t>16</a:t>
            </a:r>
            <a:r>
              <a:rPr lang="zh-CN" altLang="en-US" dirty="0"/>
              <a:t>年开始慢慢的提升，虽然和美国相比还仍有差距，但通过数据来看，美国近十年水平保持平稳没有过大提升也和下降</a:t>
            </a:r>
            <a:endParaRPr lang="en-US" altLang="zh-CN" dirty="0"/>
          </a:p>
          <a:p>
            <a:endParaRPr lang="en-US" altLang="zh-CN" dirty="0"/>
          </a:p>
          <a:p>
            <a:r>
              <a:rPr lang="zh-CN" altLang="en-US" dirty="0"/>
              <a:t>随着电影产业发展，大量海外电影也是涌进了中国市场，中国观众对质量的需求也日益提升。更何况没有对比就没有伤害，中国虽然不是没有好的电影但是整体水平有待提高，并且在方向上需要开辟新新的道路，比如科幻，动画等，缺少的一颗水滴石穿的恒心，在没有别人高超的设备与技术上时我们能花的就只有时间了，在保证整体质量有一定水平的情况下努力拍出经久不衰的电影，中国还有一段路要走。</a:t>
            </a:r>
            <a:endParaRPr lang="en-US" altLang="zh-CN" dirty="0"/>
          </a:p>
          <a:p>
            <a:endParaRPr lang="en-US" altLang="zh-CN" dirty="0"/>
          </a:p>
          <a:p>
            <a:r>
              <a:rPr lang="zh-CN" altLang="en-US" dirty="0"/>
              <a:t>总体来看，中国电影还有很大的进步空间，未来可期的，加油！。</a:t>
            </a:r>
            <a:endParaRPr lang="en-US" altLang="zh-CN" dirty="0"/>
          </a:p>
          <a:p>
            <a:endParaRPr lang="en-US" altLang="zh-CN" dirty="0"/>
          </a:p>
        </p:txBody>
      </p:sp>
    </p:spTree>
    <p:extLst>
      <p:ext uri="{BB962C8B-B14F-4D97-AF65-F5344CB8AC3E}">
        <p14:creationId xmlns:p14="http://schemas.microsoft.com/office/powerpoint/2010/main" val="990510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randombar(horizontal)">
                                      <p:cBhvr>
                                        <p:cTn id="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 Box 42"/>
          <p:cNvSpPr txBox="1"/>
          <p:nvPr/>
        </p:nvSpPr>
        <p:spPr>
          <a:xfrm>
            <a:off x="3349897" y="2192304"/>
            <a:ext cx="6934747" cy="1384995"/>
          </a:xfrm>
          <a:prstGeom prst="rect">
            <a:avLst/>
          </a:prstGeom>
          <a:noFill/>
        </p:spPr>
        <p:txBody>
          <a:bodyPr wrap="square" rtlCol="0">
            <a:spAutoFit/>
          </a:bodyPr>
          <a:lstStyle/>
          <a:p>
            <a:endParaRPr lang="en-US" altLang="zh-CN" dirty="0"/>
          </a:p>
          <a:p>
            <a:r>
              <a:rPr lang="zh-CN" altLang="en-US" sz="6600" dirty="0">
                <a:latin typeface="幼圆" panose="02010509060101010101" pitchFamily="49" charset="-122"/>
                <a:ea typeface="幼圆" panose="02010509060101010101" pitchFamily="49" charset="-122"/>
              </a:rPr>
              <a:t>感谢您的聆听！</a:t>
            </a:r>
            <a:endParaRPr lang="en-US" altLang="zh-CN"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3007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reeform 2860"/>
          <p:cNvSpPr>
            <a:spLocks noEditPoints="1"/>
          </p:cNvSpPr>
          <p:nvPr/>
        </p:nvSpPr>
        <p:spPr bwMode="auto">
          <a:xfrm>
            <a:off x="3866525" y="2975388"/>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818640" cy="398780"/>
          </a:xfrm>
          <a:prstGeom prst="rect">
            <a:avLst/>
          </a:prstGeom>
        </p:spPr>
        <p:txBody>
          <a:bodyPr wrap="none">
            <a:spAutoFit/>
          </a:bodyPr>
          <a:lstStyle/>
          <a:p>
            <a:r>
              <a:rPr lang="zh-CN" altLang="en-US" sz="2000" b="1" dirty="0">
                <a:solidFill>
                  <a:schemeClr val="tx1">
                    <a:lumMod val="75000"/>
                    <a:lumOff val="25000"/>
                  </a:schemeClr>
                </a:solidFill>
              </a:rPr>
              <a:t>数据爬取中</a:t>
            </a:r>
            <a:r>
              <a:rPr lang="en-US" altLang="zh-CN" sz="2000" b="1" dirty="0">
                <a:solidFill>
                  <a:schemeClr val="tx1">
                    <a:lumMod val="75000"/>
                    <a:lumOff val="25000"/>
                  </a:schemeClr>
                </a:solidFill>
              </a:rPr>
              <a:t>......</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187" name="Text Box 186"/>
          <p:cNvSpPr txBox="1"/>
          <p:nvPr/>
        </p:nvSpPr>
        <p:spPr>
          <a:xfrm>
            <a:off x="434340" y="1470025"/>
            <a:ext cx="3712210" cy="1753235"/>
          </a:xfrm>
          <a:prstGeom prst="rect">
            <a:avLst/>
          </a:prstGeom>
          <a:noFill/>
        </p:spPr>
        <p:txBody>
          <a:bodyPr wrap="square" rtlCol="0">
            <a:spAutoFit/>
          </a:bodyPr>
          <a:lstStyle/>
          <a:p>
            <a:pPr indent="457200" fontAlgn="auto"/>
            <a:r>
              <a:rPr lang="zh-CN" altLang="en-US"/>
              <a:t>在通过以</a:t>
            </a:r>
            <a:r>
              <a:rPr lang="en-US" altLang="zh-CN"/>
              <a:t>.json</a:t>
            </a:r>
            <a:r>
              <a:rPr lang="zh-CN" altLang="en-US"/>
              <a:t>文件获取信息后，得到了</a:t>
            </a:r>
            <a:r>
              <a:rPr lang="en-US" altLang="zh-CN"/>
              <a:t>2000</a:t>
            </a:r>
            <a:r>
              <a:rPr lang="zh-CN" altLang="en-US"/>
              <a:t>多条电影的相关信息并存入</a:t>
            </a:r>
            <a:r>
              <a:rPr lang="en-US" altLang="zh-CN"/>
              <a:t>txt</a:t>
            </a:r>
            <a:r>
              <a:rPr lang="zh-CN" altLang="en-US"/>
              <a:t>文件中。</a:t>
            </a:r>
          </a:p>
          <a:p>
            <a:pPr indent="457200" fontAlgn="auto"/>
            <a:endParaRPr lang="zh-CN" altLang="en-US"/>
          </a:p>
          <a:p>
            <a:pPr indent="457200" fontAlgn="auto"/>
            <a:endParaRPr lang="zh-CN" altLang="en-US"/>
          </a:p>
          <a:p>
            <a:pPr indent="457200" fontAlgn="auto"/>
            <a:endParaRPr lang="zh-CN" altLang="en-US"/>
          </a:p>
        </p:txBody>
      </p:sp>
      <p:pic>
        <p:nvPicPr>
          <p:cNvPr id="188" name="Picture 187"/>
          <p:cNvPicPr>
            <a:picLocks noChangeAspect="1"/>
          </p:cNvPicPr>
          <p:nvPr/>
        </p:nvPicPr>
        <p:blipFill>
          <a:blip r:embed="rId2"/>
          <a:stretch>
            <a:fillRect/>
          </a:stretch>
        </p:blipFill>
        <p:spPr>
          <a:xfrm>
            <a:off x="6618605" y="448310"/>
            <a:ext cx="4966970" cy="3195320"/>
          </a:xfrm>
          <a:prstGeom prst="rect">
            <a:avLst/>
          </a:prstGeom>
        </p:spPr>
      </p:pic>
      <p:pic>
        <p:nvPicPr>
          <p:cNvPr id="189" name="Picture 188"/>
          <p:cNvPicPr>
            <a:picLocks noChangeAspect="1"/>
          </p:cNvPicPr>
          <p:nvPr/>
        </p:nvPicPr>
        <p:blipFill>
          <a:blip r:embed="rId3"/>
          <a:stretch>
            <a:fillRect/>
          </a:stretch>
        </p:blipFill>
        <p:spPr>
          <a:xfrm>
            <a:off x="434340" y="3643630"/>
            <a:ext cx="4953000" cy="2962275"/>
          </a:xfrm>
          <a:prstGeom prst="rect">
            <a:avLst/>
          </a:prstGeom>
        </p:spPr>
      </p:pic>
      <p:sp>
        <p:nvSpPr>
          <p:cNvPr id="191" name="Text Box 190"/>
          <p:cNvSpPr txBox="1"/>
          <p:nvPr/>
        </p:nvSpPr>
        <p:spPr>
          <a:xfrm>
            <a:off x="7004685" y="4525010"/>
            <a:ext cx="4194810" cy="1198880"/>
          </a:xfrm>
          <a:prstGeom prst="rect">
            <a:avLst/>
          </a:prstGeom>
          <a:noFill/>
        </p:spPr>
        <p:txBody>
          <a:bodyPr wrap="square" rtlCol="0">
            <a:spAutoFit/>
          </a:bodyPr>
          <a:lstStyle/>
          <a:p>
            <a:pPr indent="457200" fontAlgn="auto"/>
            <a:r>
              <a:rPr lang="zh-CN" altLang="en-US">
                <a:sym typeface="+mn-ea"/>
              </a:rPr>
              <a:t>发现每</a:t>
            </a:r>
            <a:r>
              <a:rPr lang="en-US" altLang="zh-CN">
                <a:sym typeface="+mn-ea"/>
              </a:rPr>
              <a:t>20</a:t>
            </a:r>
            <a:r>
              <a:rPr lang="zh-CN" altLang="en-US">
                <a:sym typeface="+mn-ea"/>
              </a:rPr>
              <a:t>条信息是以字典列表的形式存在于大小为</a:t>
            </a:r>
            <a:r>
              <a:rPr lang="en-US" altLang="zh-CN">
                <a:sym typeface="+mn-ea"/>
              </a:rPr>
              <a:t>1</a:t>
            </a:r>
            <a:r>
              <a:rPr lang="zh-CN" altLang="en-US">
                <a:sym typeface="+mn-ea"/>
              </a:rPr>
              <a:t>的列表当中的，取每条电影的</a:t>
            </a:r>
            <a:r>
              <a:rPr lang="en-US" altLang="zh-CN">
                <a:sym typeface="+mn-ea"/>
              </a:rPr>
              <a:t>url</a:t>
            </a:r>
            <a:r>
              <a:rPr lang="zh-CN" altLang="en-US">
                <a:sym typeface="+mn-ea"/>
              </a:rPr>
              <a:t>就是以下表达式：eval(line)[i].get("url")；</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wedge">
                                      <p:cBhvr>
                                        <p:cTn id="7" dur="2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randombar(horizontal)">
                                      <p:cBhvr>
                                        <p:cTn id="12" dur="5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wedge">
                                      <p:cBhvr>
                                        <p:cTn id="17" dur="20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89"/>
                                        </p:tgtEl>
                                        <p:attrNameLst>
                                          <p:attrName>style.visibility</p:attrName>
                                        </p:attrNameLst>
                                      </p:cBhvr>
                                      <p:to>
                                        <p:strVal val="visible"/>
                                      </p:to>
                                    </p:set>
                                    <p:anim calcmode="lin" valueType="num">
                                      <p:cBhvr>
                                        <p:cTn id="22" dur="500" fill="hold"/>
                                        <p:tgtEl>
                                          <p:spTgt spid="189"/>
                                        </p:tgtEl>
                                        <p:attrNameLst>
                                          <p:attrName>ppt_w</p:attrName>
                                        </p:attrNameLst>
                                      </p:cBhvr>
                                      <p:tavLst>
                                        <p:tav tm="0">
                                          <p:val>
                                            <p:fltVal val="0"/>
                                          </p:val>
                                        </p:tav>
                                        <p:tav tm="100000">
                                          <p:val>
                                            <p:strVal val="#ppt_w"/>
                                          </p:val>
                                        </p:tav>
                                      </p:tavLst>
                                    </p:anim>
                                    <p:anim calcmode="lin" valueType="num">
                                      <p:cBhvr>
                                        <p:cTn id="23" dur="500" fill="hold"/>
                                        <p:tgtEl>
                                          <p:spTgt spid="189"/>
                                        </p:tgtEl>
                                        <p:attrNameLst>
                                          <p:attrName>ppt_h</p:attrName>
                                        </p:attrNameLst>
                                      </p:cBhvr>
                                      <p:tavLst>
                                        <p:tav tm="0">
                                          <p:val>
                                            <p:fltVal val="0"/>
                                          </p:val>
                                        </p:tav>
                                        <p:tav tm="100000">
                                          <p:val>
                                            <p:strVal val="#ppt_h"/>
                                          </p:val>
                                        </p:tav>
                                      </p:tavLst>
                                    </p:anim>
                                    <p:animEffect transition="in" filter="fade">
                                      <p:cBhvr>
                                        <p:cTn id="24"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1" grpId="0"/>
      <p:bldP spid="19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260095" y="2319722"/>
            <a:ext cx="1136850" cy="369332"/>
          </a:xfrm>
          <a:prstGeom prst="rect">
            <a:avLst/>
          </a:prstGeom>
          <a:noFill/>
        </p:spPr>
        <p:txBody>
          <a:bodyPr wrap="none" rtlCol="0">
            <a:spAutoFit/>
          </a:bodyPr>
          <a:lstStyle/>
          <a:p>
            <a:pPr algn="r"/>
            <a:r>
              <a:rPr lang="en-US" altLang="zh-CN" dirty="0">
                <a:solidFill>
                  <a:srgbClr val="48A2A0"/>
                </a:solidFill>
                <a:latin typeface="Futura Bk BT" panose="020B0502020204020303" pitchFamily="34" charset="0"/>
              </a:rPr>
              <a:t>Core Info</a:t>
            </a:r>
            <a:endParaRPr lang="zh-CN" altLang="en-US" dirty="0">
              <a:solidFill>
                <a:srgbClr val="48A2A0"/>
              </a:solidFill>
              <a:latin typeface="Futura Bk BT" panose="020B0502020204020303" pitchFamily="34" charset="0"/>
            </a:endParaRPr>
          </a:p>
        </p:txBody>
      </p:sp>
      <p:sp>
        <p:nvSpPr>
          <p:cNvPr id="16" name="文本框 15"/>
          <p:cNvSpPr txBox="1"/>
          <p:nvPr/>
        </p:nvSpPr>
        <p:spPr>
          <a:xfrm>
            <a:off x="2267628" y="4399950"/>
            <a:ext cx="1136850" cy="369332"/>
          </a:xfrm>
          <a:prstGeom prst="rect">
            <a:avLst/>
          </a:prstGeom>
          <a:noFill/>
        </p:spPr>
        <p:txBody>
          <a:bodyPr wrap="none" rtlCol="0">
            <a:spAutoFit/>
          </a:bodyPr>
          <a:lstStyle/>
          <a:p>
            <a:pPr algn="r"/>
            <a:r>
              <a:rPr lang="en-US" altLang="zh-CN" dirty="0">
                <a:solidFill>
                  <a:srgbClr val="48A2A0"/>
                </a:solidFill>
                <a:latin typeface="Futura Bk BT" panose="020B0502020204020303" pitchFamily="34" charset="0"/>
              </a:rPr>
              <a:t>Core Info</a:t>
            </a:r>
            <a:endParaRPr lang="zh-CN" altLang="en-US" dirty="0">
              <a:solidFill>
                <a:srgbClr val="48A2A0"/>
              </a:solidFill>
              <a:latin typeface="Futura Bk BT" panose="020B0502020204020303" pitchFamily="34" charset="0"/>
            </a:endParaRPr>
          </a:p>
        </p:txBody>
      </p:sp>
      <p:sp>
        <p:nvSpPr>
          <p:cNvPr id="17" name="文本框 16"/>
          <p:cNvSpPr txBox="1"/>
          <p:nvPr/>
        </p:nvSpPr>
        <p:spPr>
          <a:xfrm>
            <a:off x="8746021" y="2319722"/>
            <a:ext cx="1136850" cy="369332"/>
          </a:xfrm>
          <a:prstGeom prst="rect">
            <a:avLst/>
          </a:prstGeom>
          <a:noFill/>
        </p:spPr>
        <p:txBody>
          <a:bodyPr wrap="none" rtlCol="0">
            <a:spAutoFit/>
          </a:bodyPr>
          <a:lstStyle/>
          <a:p>
            <a:r>
              <a:rPr lang="en-US" altLang="zh-CN" dirty="0">
                <a:solidFill>
                  <a:srgbClr val="48A2A0"/>
                </a:solidFill>
                <a:latin typeface="Futura Bk BT" panose="020B0502020204020303" pitchFamily="34" charset="0"/>
              </a:rPr>
              <a:t>Core Info</a:t>
            </a:r>
            <a:endParaRPr lang="zh-CN" altLang="en-US" dirty="0">
              <a:solidFill>
                <a:srgbClr val="48A2A0"/>
              </a:solidFill>
              <a:latin typeface="Futura Bk BT" panose="020B0502020204020303" pitchFamily="34" charset="0"/>
            </a:endParaRPr>
          </a:p>
        </p:txBody>
      </p:sp>
      <p:sp>
        <p:nvSpPr>
          <p:cNvPr id="18" name="文本框 17"/>
          <p:cNvSpPr txBox="1"/>
          <p:nvPr/>
        </p:nvSpPr>
        <p:spPr>
          <a:xfrm>
            <a:off x="8746021" y="4399950"/>
            <a:ext cx="1136850" cy="369332"/>
          </a:xfrm>
          <a:prstGeom prst="rect">
            <a:avLst/>
          </a:prstGeom>
          <a:noFill/>
        </p:spPr>
        <p:txBody>
          <a:bodyPr wrap="none" rtlCol="0">
            <a:spAutoFit/>
          </a:bodyPr>
          <a:lstStyle/>
          <a:p>
            <a:r>
              <a:rPr lang="en-US" altLang="zh-CN" dirty="0">
                <a:solidFill>
                  <a:srgbClr val="48A2A0"/>
                </a:solidFill>
                <a:latin typeface="Futura Bk BT" panose="020B0502020204020303" pitchFamily="34" charset="0"/>
              </a:rPr>
              <a:t>Core Info</a:t>
            </a:r>
            <a:endParaRPr lang="zh-CN" altLang="en-US" dirty="0">
              <a:solidFill>
                <a:srgbClr val="48A2A0"/>
              </a:solidFill>
              <a:latin typeface="Futura Bk BT" panose="020B0502020204020303" pitchFamily="34" charset="0"/>
            </a:endParaRPr>
          </a:p>
        </p:txBody>
      </p:sp>
      <p:grpSp>
        <p:nvGrpSpPr>
          <p:cNvPr id="37" name="Group 36"/>
          <p:cNvGrpSpPr/>
          <p:nvPr/>
        </p:nvGrpSpPr>
        <p:grpSpPr>
          <a:xfrm>
            <a:off x="1193165" y="1667510"/>
            <a:ext cx="678180" cy="678180"/>
            <a:chOff x="5550" y="3722"/>
            <a:chExt cx="1068" cy="1068"/>
          </a:xfrm>
        </p:grpSpPr>
        <p:sp>
          <p:nvSpPr>
            <p:cNvPr id="3" name="椭圆 2"/>
            <p:cNvSpPr/>
            <p:nvPr/>
          </p:nvSpPr>
          <p:spPr>
            <a:xfrm>
              <a:off x="5550" y="3722"/>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7"/>
            <p:cNvSpPr>
              <a:spLocks noEditPoints="1"/>
            </p:cNvSpPr>
            <p:nvPr/>
          </p:nvSpPr>
          <p:spPr bwMode="auto">
            <a:xfrm>
              <a:off x="5813" y="4039"/>
              <a:ext cx="543" cy="434"/>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lstStyle/>
            <a:p>
              <a:endParaRPr lang="zh-CN" altLang="en-US"/>
            </a:p>
          </p:txBody>
        </p:sp>
      </p:grpSp>
      <p:grpSp>
        <p:nvGrpSpPr>
          <p:cNvPr id="40" name="Group 39"/>
          <p:cNvGrpSpPr/>
          <p:nvPr/>
        </p:nvGrpSpPr>
        <p:grpSpPr>
          <a:xfrm>
            <a:off x="1189990" y="4603115"/>
            <a:ext cx="678180" cy="678180"/>
            <a:chOff x="12619" y="7151"/>
            <a:chExt cx="1068" cy="1068"/>
          </a:xfrm>
        </p:grpSpPr>
        <p:sp>
          <p:nvSpPr>
            <p:cNvPr id="14" name="椭圆 13"/>
            <p:cNvSpPr/>
            <p:nvPr/>
          </p:nvSpPr>
          <p:spPr>
            <a:xfrm>
              <a:off x="12619" y="7151"/>
              <a:ext cx="1069" cy="106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92"/>
            <p:cNvSpPr>
              <a:spLocks noEditPoints="1"/>
            </p:cNvSpPr>
            <p:nvPr/>
          </p:nvSpPr>
          <p:spPr bwMode="auto">
            <a:xfrm>
              <a:off x="12887" y="7413"/>
              <a:ext cx="545" cy="545"/>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2722880" cy="398780"/>
          </a:xfrm>
          <a:prstGeom prst="rect">
            <a:avLst/>
          </a:prstGeom>
        </p:spPr>
        <p:txBody>
          <a:bodyPr wrap="none">
            <a:spAutoFit/>
          </a:bodyPr>
          <a:lstStyle/>
          <a:p>
            <a:r>
              <a:rPr lang="zh-CN" altLang="en-US" sz="2000" b="1" dirty="0">
                <a:solidFill>
                  <a:srgbClr val="FF0000"/>
                </a:solidFill>
              </a:rPr>
              <a:t>爬虫</a:t>
            </a:r>
            <a:r>
              <a:rPr lang="zh-CN" altLang="en-US" sz="2000" b="1" dirty="0">
                <a:solidFill>
                  <a:schemeClr val="tx1">
                    <a:lumMod val="75000"/>
                    <a:lumOff val="25000"/>
                  </a:schemeClr>
                </a:solidFill>
              </a:rPr>
              <a:t>与</a:t>
            </a:r>
            <a:r>
              <a:rPr lang="zh-CN" altLang="en-US" sz="2000" b="1" dirty="0">
                <a:solidFill>
                  <a:srgbClr val="00B050"/>
                </a:solidFill>
              </a:rPr>
              <a:t>反爬虫</a:t>
            </a:r>
            <a:r>
              <a:rPr lang="zh-CN" altLang="en-US" sz="2000" b="1" dirty="0">
                <a:solidFill>
                  <a:schemeClr val="tx1">
                    <a:lumMod val="75000"/>
                    <a:lumOff val="25000"/>
                  </a:schemeClr>
                </a:solidFill>
              </a:rPr>
              <a:t>的那些事</a:t>
            </a:r>
          </a:p>
        </p:txBody>
      </p:sp>
      <p:sp>
        <p:nvSpPr>
          <p:cNvPr id="36" name="矩形 3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41" name="Text Box 40"/>
          <p:cNvSpPr txBox="1"/>
          <p:nvPr/>
        </p:nvSpPr>
        <p:spPr>
          <a:xfrm>
            <a:off x="2442845" y="1651635"/>
            <a:ext cx="6080760" cy="645160"/>
          </a:xfrm>
          <a:prstGeom prst="rect">
            <a:avLst/>
          </a:prstGeom>
          <a:noFill/>
        </p:spPr>
        <p:txBody>
          <a:bodyPr wrap="square" rtlCol="0">
            <a:spAutoFit/>
          </a:bodyPr>
          <a:lstStyle/>
          <a:p>
            <a:pPr indent="457200" fontAlgn="auto"/>
            <a:r>
              <a:rPr lang="zh-CN" altLang="en-US"/>
              <a:t>在爬取豆瓣电影信息的过程中，被封</a:t>
            </a:r>
            <a:r>
              <a:rPr lang="en-US" altLang="zh-CN"/>
              <a:t>ip</a:t>
            </a:r>
            <a:r>
              <a:rPr lang="zh-CN" altLang="en-US"/>
              <a:t>是经常的事：</a:t>
            </a:r>
          </a:p>
          <a:p>
            <a:pPr indent="457200" fontAlgn="auto"/>
            <a:endParaRPr lang="zh-CN" altLang="en-US"/>
          </a:p>
        </p:txBody>
      </p:sp>
      <p:pic>
        <p:nvPicPr>
          <p:cNvPr id="42" name="Picture 41"/>
          <p:cNvPicPr>
            <a:picLocks noChangeAspect="1"/>
          </p:cNvPicPr>
          <p:nvPr/>
        </p:nvPicPr>
        <p:blipFill>
          <a:blip r:embed="rId2"/>
          <a:stretch>
            <a:fillRect/>
          </a:stretch>
        </p:blipFill>
        <p:spPr>
          <a:xfrm>
            <a:off x="2442845" y="2144395"/>
            <a:ext cx="6591300" cy="1790700"/>
          </a:xfrm>
          <a:prstGeom prst="rect">
            <a:avLst/>
          </a:prstGeom>
        </p:spPr>
      </p:pic>
      <p:sp>
        <p:nvSpPr>
          <p:cNvPr id="43" name="Text Box 42"/>
          <p:cNvSpPr txBox="1"/>
          <p:nvPr/>
        </p:nvSpPr>
        <p:spPr>
          <a:xfrm>
            <a:off x="2442845" y="4769485"/>
            <a:ext cx="6458585" cy="1753235"/>
          </a:xfrm>
          <a:prstGeom prst="rect">
            <a:avLst/>
          </a:prstGeom>
          <a:noFill/>
        </p:spPr>
        <p:txBody>
          <a:bodyPr wrap="square" rtlCol="0">
            <a:spAutoFit/>
          </a:bodyPr>
          <a:lstStyle/>
          <a:p>
            <a:pPr indent="457200" fontAlgn="auto"/>
            <a:r>
              <a:rPr lang="zh-CN" altLang="en-US"/>
              <a:t>以下列举反爬虫的</a:t>
            </a:r>
            <a:r>
              <a:rPr lang="en-US" altLang="zh-CN"/>
              <a:t>3</a:t>
            </a:r>
            <a:r>
              <a:rPr lang="zh-CN" altLang="en-US"/>
              <a:t>点</a:t>
            </a:r>
            <a:r>
              <a:rPr lang="en-US" altLang="zh-CN"/>
              <a:t>idea</a:t>
            </a:r>
            <a:r>
              <a:rPr lang="zh-CN" altLang="en-US"/>
              <a:t>：</a:t>
            </a:r>
          </a:p>
          <a:p>
            <a:pPr indent="457200" fontAlgn="auto"/>
            <a:r>
              <a:rPr lang="zh-CN" altLang="en-US"/>
              <a:t>①循环使用不同的</a:t>
            </a:r>
            <a:r>
              <a:rPr lang="en-US" altLang="zh-CN"/>
              <a:t>:</a:t>
            </a:r>
          </a:p>
          <a:p>
            <a:pPr indent="457200" fontAlgn="auto"/>
            <a:endParaRPr lang="en-US" altLang="zh-CN"/>
          </a:p>
          <a:p>
            <a:pPr indent="457200" fontAlgn="auto"/>
            <a:endParaRPr lang="zh-CN" altLang="en-US"/>
          </a:p>
          <a:p>
            <a:pPr indent="457200" fontAlgn="auto"/>
            <a:r>
              <a:rPr lang="zh-CN" altLang="en-US"/>
              <a:t>②将</a:t>
            </a:r>
            <a:r>
              <a:rPr lang="en-US" altLang="zh-CN"/>
              <a:t>cookie</a:t>
            </a:r>
            <a:r>
              <a:rPr lang="zh-CN" altLang="en-US"/>
              <a:t>带入请求头中，但是不推荐；</a:t>
            </a:r>
          </a:p>
          <a:p>
            <a:pPr indent="457200" fontAlgn="auto"/>
            <a:r>
              <a:rPr lang="zh-CN" altLang="en-US"/>
              <a:t>③使用代理</a:t>
            </a:r>
            <a:r>
              <a:rPr lang="en-US" altLang="zh-CN"/>
              <a:t>ip;</a:t>
            </a:r>
          </a:p>
        </p:txBody>
      </p:sp>
      <p:pic>
        <p:nvPicPr>
          <p:cNvPr id="44" name="Picture 43"/>
          <p:cNvPicPr>
            <a:picLocks noChangeAspect="1"/>
          </p:cNvPicPr>
          <p:nvPr/>
        </p:nvPicPr>
        <p:blipFill>
          <a:blip r:embed="rId3"/>
          <a:stretch>
            <a:fillRect/>
          </a:stretch>
        </p:blipFill>
        <p:spPr>
          <a:xfrm>
            <a:off x="5891530" y="5115560"/>
            <a:ext cx="3009900" cy="571500"/>
          </a:xfrm>
          <a:prstGeom prst="rect">
            <a:avLst/>
          </a:prstGeom>
        </p:spPr>
      </p:pic>
      <p:sp>
        <p:nvSpPr>
          <p:cNvPr id="45" name="Text Box 44"/>
          <p:cNvSpPr txBox="1"/>
          <p:nvPr/>
        </p:nvSpPr>
        <p:spPr>
          <a:xfrm>
            <a:off x="9474200" y="5600700"/>
            <a:ext cx="1901190" cy="922020"/>
          </a:xfrm>
          <a:prstGeom prst="rect">
            <a:avLst/>
          </a:prstGeom>
          <a:noFill/>
        </p:spPr>
        <p:txBody>
          <a:bodyPr wrap="square" rtlCol="0">
            <a:spAutoFit/>
          </a:bodyPr>
          <a:lstStyle/>
          <a:p>
            <a:r>
              <a:rPr lang="zh-CN" altLang="en-US"/>
              <a:t>使用</a:t>
            </a:r>
            <a:r>
              <a:rPr lang="en-US" altLang="zh-CN">
                <a:sym typeface="+mn-ea"/>
              </a:rPr>
              <a:t>cookie</a:t>
            </a:r>
            <a:r>
              <a:rPr lang="zh-CN" altLang="en-US">
                <a:sym typeface="+mn-ea"/>
              </a:rPr>
              <a:t>被封的就不是</a:t>
            </a:r>
            <a:r>
              <a:rPr lang="en-US" altLang="zh-CN">
                <a:solidFill>
                  <a:srgbClr val="00B050"/>
                </a:solidFill>
                <a:sym typeface="+mn-ea"/>
              </a:rPr>
              <a:t>ip</a:t>
            </a:r>
            <a:r>
              <a:rPr lang="en-US" altLang="zh-CN">
                <a:sym typeface="+mn-ea"/>
              </a:rPr>
              <a:t>,</a:t>
            </a:r>
            <a:r>
              <a:rPr lang="zh-CN" altLang="en-US">
                <a:sym typeface="+mn-ea"/>
              </a:rPr>
              <a:t>而是</a:t>
            </a:r>
            <a:r>
              <a:rPr lang="en-US" altLang="zh-CN">
                <a:solidFill>
                  <a:srgbClr val="FF0000"/>
                </a:solidFill>
                <a:sym typeface="+mn-ea"/>
              </a:rPr>
              <a:t>id</a:t>
            </a:r>
            <a:r>
              <a:rPr lang="zh-CN" altLang="en-US">
                <a:sym typeface="+mn-ea"/>
              </a:rPr>
              <a:t>了。</a:t>
            </a:r>
          </a:p>
        </p:txBody>
      </p:sp>
      <p:pic>
        <p:nvPicPr>
          <p:cNvPr id="46" name="Picture 45"/>
          <p:cNvPicPr>
            <a:picLocks noChangeAspect="1"/>
          </p:cNvPicPr>
          <p:nvPr/>
        </p:nvPicPr>
        <p:blipFill>
          <a:blip r:embed="rId4"/>
          <a:stretch>
            <a:fillRect/>
          </a:stretch>
        </p:blipFill>
        <p:spPr>
          <a:xfrm>
            <a:off x="9474200" y="3167380"/>
            <a:ext cx="2295525" cy="21145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randombar(horizontal)">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strVal val="#ppt_w+.3"/>
                                          </p:val>
                                        </p:tav>
                                        <p:tav tm="100000">
                                          <p:val>
                                            <p:strVal val="#ppt_w"/>
                                          </p:val>
                                        </p:tav>
                                      </p:tavLst>
                                    </p:anim>
                                    <p:anim calcmode="lin" valueType="num">
                                      <p:cBhvr>
                                        <p:cTn id="34" dur="1000" fill="hold"/>
                                        <p:tgtEl>
                                          <p:spTgt spid="45"/>
                                        </p:tgtEl>
                                        <p:attrNameLst>
                                          <p:attrName>ppt_h</p:attrName>
                                        </p:attrNameLst>
                                      </p:cBhvr>
                                      <p:tavLst>
                                        <p:tav tm="0">
                                          <p:val>
                                            <p:strVal val="#ppt_h"/>
                                          </p:val>
                                        </p:tav>
                                        <p:tav tm="100000">
                                          <p:val>
                                            <p:strVal val="#ppt_h"/>
                                          </p:val>
                                        </p:tav>
                                      </p:tavLst>
                                    </p:anim>
                                    <p:animEffect transition="in" filter="fade">
                                      <p:cBhvr>
                                        <p:cTn id="35" dur="10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edge">
                                      <p:cBhvr>
                                        <p:cTn id="40"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P spid="45" grpId="0"/>
      <p:bldP spid="4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5810" y="1791970"/>
            <a:ext cx="5067300" cy="3272790"/>
            <a:chOff x="1278" y="2992"/>
            <a:chExt cx="7980" cy="5154"/>
          </a:xfrm>
        </p:grpSpPr>
        <p:sp>
          <p:nvSpPr>
            <p:cNvPr id="3" name="矩形 2"/>
            <p:cNvSpPr/>
            <p:nvPr/>
          </p:nvSpPr>
          <p:spPr>
            <a:xfrm>
              <a:off x="1278" y="2992"/>
              <a:ext cx="7981" cy="515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1528" y="3963"/>
              <a:ext cx="7041" cy="3246"/>
            </a:xfrm>
            <a:prstGeom prst="rect">
              <a:avLst/>
            </a:prstGeom>
            <a:noFill/>
          </p:spPr>
          <p:txBody>
            <a:bodyPr wrap="square" rtlCol="0">
              <a:spAutoFit/>
            </a:bodyPr>
            <a:lstStyle/>
            <a:p>
              <a:pPr indent="457200" fontAlgn="auto"/>
              <a:r>
                <a:rPr lang="zh-CN" altLang="en-US" sz="1600" dirty="0">
                  <a:solidFill>
                    <a:schemeClr val="bg1"/>
                  </a:solidFill>
                  <a:uFillTx/>
                </a:rPr>
                <a:t>目前免费的代理</a:t>
              </a:r>
              <a:r>
                <a:rPr lang="en-US" altLang="zh-CN" sz="1600" dirty="0">
                  <a:solidFill>
                    <a:schemeClr val="bg1"/>
                  </a:solidFill>
                  <a:uFillTx/>
                </a:rPr>
                <a:t>ip</a:t>
              </a:r>
              <a:r>
                <a:rPr lang="zh-CN" altLang="en-US" sz="1600" dirty="0">
                  <a:solidFill>
                    <a:schemeClr val="bg1"/>
                  </a:solidFill>
                  <a:uFillTx/>
                </a:rPr>
                <a:t>实用性不大，因为存活时间一般都不超过</a:t>
              </a:r>
              <a:r>
                <a:rPr lang="en-US" altLang="zh-CN" sz="1600" dirty="0">
                  <a:solidFill>
                    <a:schemeClr val="bg1"/>
                  </a:solidFill>
                  <a:uFillTx/>
                </a:rPr>
                <a:t>2</a:t>
              </a:r>
              <a:r>
                <a:rPr lang="zh-CN" altLang="en-US" sz="1600" dirty="0">
                  <a:solidFill>
                    <a:schemeClr val="bg1"/>
                  </a:solidFill>
                  <a:uFillTx/>
                </a:rPr>
                <a:t>分钟，更多的只有短短的十几秒，再者免费的代理</a:t>
              </a:r>
              <a:r>
                <a:rPr lang="en-US" altLang="zh-CN" sz="1600" dirty="0">
                  <a:solidFill>
                    <a:schemeClr val="bg1"/>
                  </a:solidFill>
                  <a:uFillTx/>
                </a:rPr>
                <a:t>ip</a:t>
              </a:r>
              <a:r>
                <a:rPr lang="zh-CN" altLang="en-US" sz="1600" dirty="0">
                  <a:solidFill>
                    <a:schemeClr val="bg1"/>
                  </a:solidFill>
                  <a:uFillTx/>
                </a:rPr>
                <a:t>同一时间有许多人在使用，我们不能确保你的目的网站别人不会爬取，故最好的办法是买一堆代理</a:t>
              </a:r>
              <a:r>
                <a:rPr lang="en-US" altLang="zh-CN" sz="1600" dirty="0">
                  <a:solidFill>
                    <a:schemeClr val="bg1"/>
                  </a:solidFill>
                  <a:uFillTx/>
                </a:rPr>
                <a:t>ip</a:t>
              </a:r>
              <a:r>
                <a:rPr lang="zh-CN" altLang="en-US" sz="1600" dirty="0">
                  <a:solidFill>
                    <a:schemeClr val="bg1"/>
                  </a:solidFill>
                  <a:uFillTx/>
                </a:rPr>
                <a:t>，</a:t>
              </a:r>
              <a:r>
                <a:rPr lang="zh-CN" altLang="en-US" sz="1600" dirty="0">
                  <a:solidFill>
                    <a:srgbClr val="FF0000"/>
                  </a:solidFill>
                  <a:uFillTx/>
                </a:rPr>
                <a:t>但是要钱的方案直接舍弃好吧</a:t>
              </a:r>
              <a:r>
                <a:rPr lang="zh-CN" altLang="en-US" sz="1600" dirty="0">
                  <a:solidFill>
                    <a:schemeClr val="bg1"/>
                  </a:solidFill>
                  <a:uFillTx/>
                </a:rPr>
                <a:t>，这里找到了免费代理</a:t>
              </a:r>
              <a:r>
                <a:rPr lang="en-US" altLang="zh-CN" sz="1600" dirty="0">
                  <a:solidFill>
                    <a:schemeClr val="bg1"/>
                  </a:solidFill>
                  <a:uFillTx/>
                </a:rPr>
                <a:t>ip</a:t>
              </a:r>
              <a:r>
                <a:rPr lang="zh-CN" altLang="en-US" sz="1600" dirty="0">
                  <a:solidFill>
                    <a:schemeClr val="bg1"/>
                  </a:solidFill>
                  <a:uFillTx/>
                </a:rPr>
                <a:t>网站爬取代理</a:t>
              </a:r>
              <a:r>
                <a:rPr lang="en-US" altLang="zh-CN" sz="1600" dirty="0">
                  <a:solidFill>
                    <a:schemeClr val="bg1"/>
                  </a:solidFill>
                  <a:uFillTx/>
                </a:rPr>
                <a:t>ip</a:t>
              </a:r>
              <a:r>
                <a:rPr lang="zh-CN" altLang="en-US" sz="1600" dirty="0">
                  <a:solidFill>
                    <a:schemeClr val="bg1"/>
                  </a:solidFill>
                  <a:uFillTx/>
                </a:rPr>
                <a:t>的</a:t>
              </a:r>
              <a:r>
                <a:rPr lang="en-US" altLang="zh-CN" sz="1600" dirty="0">
                  <a:solidFill>
                    <a:schemeClr val="bg1"/>
                  </a:solidFill>
                  <a:uFillTx/>
                </a:rPr>
                <a:t>pool</a:t>
              </a:r>
              <a:r>
                <a:rPr lang="zh-CN" altLang="en-US" sz="1600" dirty="0">
                  <a:solidFill>
                    <a:schemeClr val="bg1"/>
                  </a:solidFill>
                  <a:uFillTx/>
                </a:rPr>
                <a:t>，网站为：        </a:t>
              </a:r>
              <a:r>
                <a:rPr lang="en-US" altLang="zh-CN" sz="1600" dirty="0">
                  <a:solidFill>
                    <a:schemeClr val="bg1"/>
                  </a:solidFill>
                  <a:uFillTx/>
                </a:rPr>
                <a:t>	</a:t>
              </a:r>
              <a:r>
                <a:rPr lang="zh-CN" altLang="en-US" sz="1600" dirty="0">
                  <a:solidFill>
                    <a:schemeClr val="bg1"/>
                  </a:solidFill>
                  <a:uFillTx/>
                </a:rPr>
                <a:t>https://ip.jiangxianli.com/?page=1</a:t>
              </a:r>
            </a:p>
          </p:txBody>
        </p:sp>
        <p:sp>
          <p:nvSpPr>
            <p:cNvPr id="10" name="矩形 9"/>
            <p:cNvSpPr/>
            <p:nvPr/>
          </p:nvSpPr>
          <p:spPr>
            <a:xfrm>
              <a:off x="1528" y="3259"/>
              <a:ext cx="1433" cy="628"/>
            </a:xfrm>
            <a:prstGeom prst="rect">
              <a:avLst/>
            </a:prstGeom>
          </p:spPr>
          <p:txBody>
            <a:bodyPr wrap="none">
              <a:spAutoFit/>
            </a:bodyPr>
            <a:lstStyle/>
            <a:p>
              <a:r>
                <a:rPr lang="zh-CN" altLang="en-US" sz="2000" b="1" dirty="0">
                  <a:solidFill>
                    <a:schemeClr val="bg1"/>
                  </a:solidFill>
                </a:rPr>
                <a:t>代理</a:t>
              </a:r>
              <a:r>
                <a:rPr lang="en-US" altLang="zh-CN" sz="2000" b="1" dirty="0">
                  <a:solidFill>
                    <a:schemeClr val="bg1"/>
                  </a:solidFill>
                </a:rPr>
                <a:t>ip</a:t>
              </a:r>
            </a:p>
          </p:txBody>
        </p:sp>
      </p:gr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671955" cy="398780"/>
          </a:xfrm>
          <a:prstGeom prst="rect">
            <a:avLst/>
          </a:prstGeom>
        </p:spPr>
        <p:txBody>
          <a:bodyPr wrap="none">
            <a:spAutoFit/>
          </a:bodyPr>
          <a:lstStyle/>
          <a:p>
            <a:r>
              <a:rPr lang="zh-CN" altLang="en-US" sz="2000" b="1" dirty="0">
                <a:solidFill>
                  <a:schemeClr val="tx1">
                    <a:lumMod val="75000"/>
                    <a:lumOff val="25000"/>
                  </a:schemeClr>
                </a:solidFill>
              </a:rPr>
              <a:t>代理</a:t>
            </a:r>
            <a:r>
              <a:rPr lang="en-US" altLang="zh-CN" sz="2000" b="1" dirty="0">
                <a:solidFill>
                  <a:schemeClr val="tx1">
                    <a:lumMod val="75000"/>
                    <a:lumOff val="25000"/>
                  </a:schemeClr>
                </a:solidFill>
              </a:rPr>
              <a:t>ip</a:t>
            </a:r>
            <a:r>
              <a:rPr lang="zh-CN" altLang="en-US" sz="2000" b="1" dirty="0">
                <a:solidFill>
                  <a:schemeClr val="tx1">
                    <a:lumMod val="75000"/>
                    <a:lumOff val="25000"/>
                  </a:schemeClr>
                </a:solidFill>
              </a:rPr>
              <a:t>的使用</a:t>
            </a:r>
          </a:p>
        </p:txBody>
      </p:sp>
      <p:sp>
        <p:nvSpPr>
          <p:cNvPr id="21" name="矩形 20"/>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6529705" y="1802765"/>
            <a:ext cx="5068570" cy="327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0895" y="1310005"/>
            <a:ext cx="5067935" cy="327342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924560" y="2166620"/>
            <a:ext cx="4471035" cy="1076325"/>
          </a:xfrm>
          <a:prstGeom prst="rect">
            <a:avLst/>
          </a:prstGeom>
          <a:noFill/>
        </p:spPr>
        <p:txBody>
          <a:bodyPr wrap="square" rtlCol="0">
            <a:spAutoFit/>
          </a:bodyPr>
          <a:lstStyle/>
          <a:p>
            <a:pPr indent="457200" fontAlgn="auto"/>
            <a:r>
              <a:rPr lang="zh-CN" altLang="en-US" sz="1600" dirty="0">
                <a:solidFill>
                  <a:schemeClr val="bg1"/>
                </a:solidFill>
                <a:uFillTx/>
              </a:rPr>
              <a:t>在使用代理</a:t>
            </a:r>
            <a:r>
              <a:rPr lang="en-US" altLang="zh-CN" sz="1600" dirty="0">
                <a:solidFill>
                  <a:schemeClr val="bg1"/>
                </a:solidFill>
                <a:uFillTx/>
              </a:rPr>
              <a:t>ip</a:t>
            </a:r>
            <a:r>
              <a:rPr lang="zh-CN" altLang="en-US" sz="1600" dirty="0">
                <a:solidFill>
                  <a:schemeClr val="bg1"/>
                </a:solidFill>
                <a:uFillTx/>
              </a:rPr>
              <a:t>爬取豆瓣的时候，有时就算带入了</a:t>
            </a:r>
            <a:r>
              <a:rPr lang="en-US" altLang="zh-CN" sz="1600" dirty="0">
                <a:solidFill>
                  <a:schemeClr val="bg1"/>
                </a:solidFill>
                <a:uFillTx/>
              </a:rPr>
              <a:t>proxies</a:t>
            </a:r>
            <a:r>
              <a:rPr lang="zh-CN" altLang="en-US" sz="1600" dirty="0">
                <a:solidFill>
                  <a:schemeClr val="bg1"/>
                </a:solidFill>
                <a:uFillTx/>
              </a:rPr>
              <a:t>即代理</a:t>
            </a:r>
            <a:r>
              <a:rPr lang="en-US" altLang="zh-CN" sz="1600" dirty="0">
                <a:solidFill>
                  <a:schemeClr val="bg1"/>
                </a:solidFill>
                <a:uFillTx/>
              </a:rPr>
              <a:t>ip,</a:t>
            </a:r>
            <a:r>
              <a:rPr lang="zh-CN" altLang="en-US" sz="1600" dirty="0">
                <a:solidFill>
                  <a:schemeClr val="bg1"/>
                </a:solidFill>
                <a:uFillTx/>
              </a:rPr>
              <a:t>也会被豆瓣封本机</a:t>
            </a:r>
            <a:r>
              <a:rPr lang="en-US" altLang="zh-CN" sz="1600" dirty="0">
                <a:solidFill>
                  <a:schemeClr val="bg1"/>
                </a:solidFill>
                <a:uFillTx/>
              </a:rPr>
              <a:t>ip</a:t>
            </a:r>
            <a:r>
              <a:rPr lang="zh-CN" altLang="en-US" sz="1600" dirty="0">
                <a:solidFill>
                  <a:schemeClr val="bg1"/>
                </a:solidFill>
                <a:uFillTx/>
              </a:rPr>
              <a:t>，这时我们无法查看是哪个环节出了问题，但是我们又不能干等着</a:t>
            </a:r>
            <a:r>
              <a:rPr lang="en-US" altLang="zh-CN" sz="1600" dirty="0">
                <a:solidFill>
                  <a:schemeClr val="bg1"/>
                </a:solidFill>
                <a:uFillTx/>
              </a:rPr>
              <a:t>ip</a:t>
            </a:r>
            <a:r>
              <a:rPr lang="zh-CN" altLang="en-US" sz="1600" dirty="0">
                <a:solidFill>
                  <a:schemeClr val="bg1"/>
                </a:solidFill>
                <a:uFillTx/>
              </a:rPr>
              <a:t>解封再去爬取信息。</a:t>
            </a:r>
          </a:p>
        </p:txBody>
      </p:sp>
      <p:sp>
        <p:nvSpPr>
          <p:cNvPr id="10" name="矩形 9"/>
          <p:cNvSpPr/>
          <p:nvPr/>
        </p:nvSpPr>
        <p:spPr>
          <a:xfrm>
            <a:off x="924560" y="1558290"/>
            <a:ext cx="1417955" cy="398780"/>
          </a:xfrm>
          <a:prstGeom prst="rect">
            <a:avLst/>
          </a:prstGeom>
        </p:spPr>
        <p:txBody>
          <a:bodyPr wrap="none">
            <a:spAutoFit/>
          </a:bodyPr>
          <a:lstStyle/>
          <a:p>
            <a:r>
              <a:rPr lang="zh-CN" altLang="en-US" sz="2000" b="1" dirty="0">
                <a:solidFill>
                  <a:schemeClr val="bg1"/>
                </a:solidFill>
              </a:rPr>
              <a:t>更改本机</a:t>
            </a:r>
            <a:r>
              <a:rPr lang="en-US" altLang="zh-CN" sz="2000" b="1" dirty="0">
                <a:solidFill>
                  <a:schemeClr val="bg1"/>
                </a:solidFill>
              </a:rPr>
              <a:t>ip</a:t>
            </a: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417955" cy="398780"/>
          </a:xfrm>
          <a:prstGeom prst="rect">
            <a:avLst/>
          </a:prstGeom>
        </p:spPr>
        <p:txBody>
          <a:bodyPr wrap="none">
            <a:spAutoFit/>
          </a:bodyPr>
          <a:lstStyle/>
          <a:p>
            <a:r>
              <a:rPr lang="zh-CN" altLang="en-US" sz="2000" b="1" dirty="0">
                <a:solidFill>
                  <a:schemeClr val="tx1">
                    <a:lumMod val="75000"/>
                    <a:lumOff val="25000"/>
                  </a:schemeClr>
                </a:solidFill>
              </a:rPr>
              <a:t>更换</a:t>
            </a:r>
            <a:r>
              <a:rPr lang="en-US" altLang="zh-CN" sz="2000" b="1" dirty="0">
                <a:solidFill>
                  <a:schemeClr val="tx1">
                    <a:lumMod val="75000"/>
                    <a:lumOff val="25000"/>
                  </a:schemeClr>
                </a:solidFill>
              </a:rPr>
              <a:t>ip</a:t>
            </a:r>
            <a:r>
              <a:rPr lang="zh-CN" altLang="en-US" sz="2000" b="1" dirty="0">
                <a:solidFill>
                  <a:schemeClr val="tx1">
                    <a:lumMod val="75000"/>
                    <a:lumOff val="25000"/>
                  </a:schemeClr>
                </a:solidFill>
              </a:rPr>
              <a:t>地址</a:t>
            </a:r>
          </a:p>
        </p:txBody>
      </p:sp>
      <p:sp>
        <p:nvSpPr>
          <p:cNvPr id="21" name="矩形 20"/>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sp>
        <p:nvSpPr>
          <p:cNvPr id="4" name="文本框 8"/>
          <p:cNvSpPr txBox="1"/>
          <p:nvPr/>
        </p:nvSpPr>
        <p:spPr>
          <a:xfrm>
            <a:off x="924560" y="3378200"/>
            <a:ext cx="4471035" cy="829945"/>
          </a:xfrm>
          <a:prstGeom prst="rect">
            <a:avLst/>
          </a:prstGeom>
          <a:noFill/>
        </p:spPr>
        <p:txBody>
          <a:bodyPr wrap="square" rtlCol="0">
            <a:spAutoFit/>
          </a:bodyPr>
          <a:lstStyle/>
          <a:p>
            <a:pPr indent="457200" fontAlgn="auto"/>
            <a:r>
              <a:rPr lang="zh-CN" altLang="en-US" sz="1600" dirty="0">
                <a:solidFill>
                  <a:schemeClr val="bg1"/>
                </a:solidFill>
                <a:uFillTx/>
              </a:rPr>
              <a:t>这时候我们可以进入电脑的网络设置，查看连接属性，设置</a:t>
            </a:r>
            <a:r>
              <a:rPr lang="en-US" altLang="zh-CN" sz="1600" dirty="0">
                <a:solidFill>
                  <a:schemeClr val="bg1"/>
                </a:solidFill>
                <a:uFillTx/>
              </a:rPr>
              <a:t>ip</a:t>
            </a:r>
            <a:r>
              <a:rPr lang="zh-CN" altLang="en-US" sz="1600" dirty="0">
                <a:solidFill>
                  <a:schemeClr val="bg1"/>
                </a:solidFill>
                <a:uFillTx/>
              </a:rPr>
              <a:t>配置为手动并保存，再次配置</a:t>
            </a:r>
            <a:r>
              <a:rPr lang="en-US" altLang="zh-CN" sz="1600" dirty="0">
                <a:solidFill>
                  <a:schemeClr val="bg1"/>
                </a:solidFill>
                <a:uFillTx/>
              </a:rPr>
              <a:t>ip</a:t>
            </a:r>
            <a:r>
              <a:rPr lang="zh-CN" altLang="en-US" sz="1600" dirty="0">
                <a:solidFill>
                  <a:schemeClr val="bg1"/>
                </a:solidFill>
                <a:uFillTx/>
              </a:rPr>
              <a:t>为自动并保存。</a:t>
            </a:r>
          </a:p>
        </p:txBody>
      </p:sp>
      <p:pic>
        <p:nvPicPr>
          <p:cNvPr id="7" name="Picture 6"/>
          <p:cNvPicPr>
            <a:picLocks noChangeAspect="1"/>
          </p:cNvPicPr>
          <p:nvPr/>
        </p:nvPicPr>
        <p:blipFill>
          <a:blip r:embed="rId2"/>
          <a:stretch>
            <a:fillRect/>
          </a:stretch>
        </p:blipFill>
        <p:spPr>
          <a:xfrm>
            <a:off x="6395085" y="2699385"/>
            <a:ext cx="5292725" cy="1884045"/>
          </a:xfrm>
          <a:prstGeom prst="rect">
            <a:avLst/>
          </a:prstGeom>
        </p:spPr>
      </p:pic>
      <p:pic>
        <p:nvPicPr>
          <p:cNvPr id="8" name="Picture 7"/>
          <p:cNvPicPr>
            <a:picLocks noChangeAspect="1"/>
          </p:cNvPicPr>
          <p:nvPr/>
        </p:nvPicPr>
        <p:blipFill>
          <a:blip r:embed="rId3"/>
          <a:stretch>
            <a:fillRect/>
          </a:stretch>
        </p:blipFill>
        <p:spPr>
          <a:xfrm>
            <a:off x="6395085" y="448310"/>
            <a:ext cx="5292090" cy="1872615"/>
          </a:xfrm>
          <a:prstGeom prst="rect">
            <a:avLst/>
          </a:prstGeom>
        </p:spPr>
      </p:pic>
      <p:pic>
        <p:nvPicPr>
          <p:cNvPr id="14" name="Picture 13"/>
          <p:cNvPicPr>
            <a:picLocks noChangeAspect="1"/>
          </p:cNvPicPr>
          <p:nvPr/>
        </p:nvPicPr>
        <p:blipFill>
          <a:blip r:embed="rId4"/>
          <a:stretch>
            <a:fillRect/>
          </a:stretch>
        </p:blipFill>
        <p:spPr>
          <a:xfrm>
            <a:off x="810895" y="4864100"/>
            <a:ext cx="2052320" cy="1993900"/>
          </a:xfrm>
          <a:prstGeom prst="rect">
            <a:avLst/>
          </a:prstGeom>
        </p:spPr>
      </p:pic>
      <p:sp>
        <p:nvSpPr>
          <p:cNvPr id="15" name="Text Box 14"/>
          <p:cNvSpPr txBox="1"/>
          <p:nvPr/>
        </p:nvSpPr>
        <p:spPr>
          <a:xfrm>
            <a:off x="3731895" y="5261610"/>
            <a:ext cx="3771900" cy="1198880"/>
          </a:xfrm>
          <a:prstGeom prst="rect">
            <a:avLst/>
          </a:prstGeom>
          <a:noFill/>
        </p:spPr>
        <p:txBody>
          <a:bodyPr wrap="square" rtlCol="0">
            <a:spAutoFit/>
          </a:bodyPr>
          <a:lstStyle/>
          <a:p>
            <a:r>
              <a:rPr lang="zh-CN" altLang="en-US"/>
              <a:t>这时候再去</a:t>
            </a:r>
            <a:r>
              <a:rPr lang="en-US" altLang="zh-CN"/>
              <a:t>WLAN</a:t>
            </a:r>
            <a:r>
              <a:rPr lang="zh-CN" altLang="en-US"/>
              <a:t>设置</a:t>
            </a:r>
            <a:r>
              <a:rPr lang="zh-CN" altLang="en-US">
                <a:solidFill>
                  <a:srgbClr val="FF0000"/>
                </a:solidFill>
              </a:rPr>
              <a:t>忘记网络</a:t>
            </a:r>
            <a:r>
              <a:rPr lang="zh-CN" altLang="en-US"/>
              <a:t>，最后再次连接，就可以分配一个新的</a:t>
            </a:r>
            <a:r>
              <a:rPr lang="en-US" altLang="zh-CN"/>
              <a:t>ip</a:t>
            </a:r>
            <a:r>
              <a:rPr lang="zh-CN" altLang="en-US"/>
              <a:t>给本机，也就可以重新访问豆瓣进而爬取我们想要的信息。</a:t>
            </a:r>
          </a:p>
        </p:txBody>
      </p:sp>
      <p:pic>
        <p:nvPicPr>
          <p:cNvPr id="16" name="Picture 15"/>
          <p:cNvPicPr>
            <a:picLocks noChangeAspect="1"/>
          </p:cNvPicPr>
          <p:nvPr/>
        </p:nvPicPr>
        <p:blipFill>
          <a:blip r:embed="rId5"/>
          <a:stretch>
            <a:fillRect/>
          </a:stretch>
        </p:blipFill>
        <p:spPr>
          <a:xfrm>
            <a:off x="8372475" y="5069840"/>
            <a:ext cx="3314700" cy="1390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edg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edge">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edge">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7"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0" fill="hold"/>
                                        <p:tgtEl>
                                          <p:spTgt spid="15"/>
                                        </p:tgtEl>
                                        <p:attrNameLst>
                                          <p:attrName>ppt_x</p:attrName>
                                        </p:attrNameLst>
                                      </p:cBhvr>
                                      <p:tavLst>
                                        <p:tav tm="0">
                                          <p:val>
                                            <p:strVal val="#ppt_x"/>
                                          </p:val>
                                        </p:tav>
                                        <p:tav tm="100000">
                                          <p:val>
                                            <p:strVal val="#ppt_x"/>
                                          </p:val>
                                        </p:tav>
                                      </p:tavLst>
                                    </p:anim>
                                    <p:anim calcmode="lin" valueType="num">
                                      <p:cBhvr additive="base">
                                        <p:cTn id="33" dur="5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4" grpId="0"/>
      <p:bldP spid="4" grpId="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2860"/>
          <p:cNvSpPr>
            <a:spLocks noEditPoints="1"/>
          </p:cNvSpPr>
          <p:nvPr/>
        </p:nvSpPr>
        <p:spPr bwMode="auto">
          <a:xfrm>
            <a:off x="7931945" y="3126044"/>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Freeform 2860"/>
          <p:cNvSpPr>
            <a:spLocks noEditPoints="1"/>
          </p:cNvSpPr>
          <p:nvPr/>
        </p:nvSpPr>
        <p:spPr bwMode="auto">
          <a:xfrm>
            <a:off x="7698462" y="339080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Freeform 2860"/>
          <p:cNvSpPr>
            <a:spLocks noEditPoints="1"/>
          </p:cNvSpPr>
          <p:nvPr/>
        </p:nvSpPr>
        <p:spPr bwMode="auto">
          <a:xfrm>
            <a:off x="6286465" y="2648317"/>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Freeform 2860"/>
          <p:cNvSpPr>
            <a:spLocks noEditPoints="1"/>
          </p:cNvSpPr>
          <p:nvPr/>
        </p:nvSpPr>
        <p:spPr bwMode="auto">
          <a:xfrm>
            <a:off x="5808869" y="290272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Freeform 2860"/>
          <p:cNvSpPr>
            <a:spLocks noEditPoints="1"/>
          </p:cNvSpPr>
          <p:nvPr/>
        </p:nvSpPr>
        <p:spPr bwMode="auto">
          <a:xfrm>
            <a:off x="5106783" y="381834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Freeform 2860"/>
          <p:cNvSpPr>
            <a:spLocks noEditPoints="1"/>
          </p:cNvSpPr>
          <p:nvPr/>
        </p:nvSpPr>
        <p:spPr bwMode="auto">
          <a:xfrm>
            <a:off x="4680730" y="4274456"/>
            <a:ext cx="217260" cy="329083"/>
          </a:xfrm>
          <a:custGeom>
            <a:avLst/>
            <a:gdLst>
              <a:gd name="T0" fmla="*/ 47 w 94"/>
              <a:gd name="T1" fmla="*/ 0 h 143"/>
              <a:gd name="T2" fmla="*/ 0 w 94"/>
              <a:gd name="T3" fmla="*/ 43 h 143"/>
              <a:gd name="T4" fmla="*/ 2 w 94"/>
              <a:gd name="T5" fmla="*/ 57 h 143"/>
              <a:gd name="T6" fmla="*/ 44 w 94"/>
              <a:gd name="T7" fmla="*/ 143 h 143"/>
              <a:gd name="T8" fmla="*/ 91 w 94"/>
              <a:gd name="T9" fmla="*/ 59 h 143"/>
              <a:gd name="T10" fmla="*/ 94 w 94"/>
              <a:gd name="T11" fmla="*/ 43 h 143"/>
              <a:gd name="T12" fmla="*/ 47 w 94"/>
              <a:gd name="T13" fmla="*/ 0 h 143"/>
              <a:gd name="T14" fmla="*/ 47 w 94"/>
              <a:gd name="T15" fmla="*/ 71 h 143"/>
              <a:gd name="T16" fmla="*/ 19 w 94"/>
              <a:gd name="T17" fmla="*/ 44 h 143"/>
              <a:gd name="T18" fmla="*/ 47 w 94"/>
              <a:gd name="T19" fmla="*/ 16 h 143"/>
              <a:gd name="T20" fmla="*/ 75 w 94"/>
              <a:gd name="T21" fmla="*/ 44 h 143"/>
              <a:gd name="T22" fmla="*/ 47 w 94"/>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43">
                <a:moveTo>
                  <a:pt x="47" y="0"/>
                </a:moveTo>
                <a:cubicBezTo>
                  <a:pt x="21" y="0"/>
                  <a:pt x="0" y="20"/>
                  <a:pt x="0" y="43"/>
                </a:cubicBezTo>
                <a:cubicBezTo>
                  <a:pt x="0" y="48"/>
                  <a:pt x="1" y="53"/>
                  <a:pt x="2" y="57"/>
                </a:cubicBezTo>
                <a:cubicBezTo>
                  <a:pt x="6" y="68"/>
                  <a:pt x="44" y="143"/>
                  <a:pt x="44" y="143"/>
                </a:cubicBezTo>
                <a:cubicBezTo>
                  <a:pt x="44" y="143"/>
                  <a:pt x="85" y="75"/>
                  <a:pt x="91" y="59"/>
                </a:cubicBezTo>
                <a:cubicBezTo>
                  <a:pt x="93" y="54"/>
                  <a:pt x="94" y="49"/>
                  <a:pt x="94" y="43"/>
                </a:cubicBezTo>
                <a:cubicBezTo>
                  <a:pt x="94" y="20"/>
                  <a:pt x="73" y="0"/>
                  <a:pt x="47" y="0"/>
                </a:cubicBezTo>
                <a:close/>
                <a:moveTo>
                  <a:pt x="47" y="71"/>
                </a:moveTo>
                <a:cubicBezTo>
                  <a:pt x="31" y="71"/>
                  <a:pt x="19" y="59"/>
                  <a:pt x="19" y="44"/>
                </a:cubicBezTo>
                <a:cubicBezTo>
                  <a:pt x="19" y="29"/>
                  <a:pt x="31" y="16"/>
                  <a:pt x="47" y="16"/>
                </a:cubicBezTo>
                <a:cubicBezTo>
                  <a:pt x="63" y="16"/>
                  <a:pt x="75" y="29"/>
                  <a:pt x="75" y="44"/>
                </a:cubicBezTo>
                <a:cubicBezTo>
                  <a:pt x="75" y="59"/>
                  <a:pt x="63" y="71"/>
                  <a:pt x="47" y="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198880" cy="398780"/>
          </a:xfrm>
          <a:prstGeom prst="rect">
            <a:avLst/>
          </a:prstGeom>
        </p:spPr>
        <p:txBody>
          <a:bodyPr wrap="none">
            <a:spAutoFit/>
          </a:bodyPr>
          <a:lstStyle/>
          <a:p>
            <a:r>
              <a:rPr lang="zh-CN" altLang="en-US" sz="2000" b="1" dirty="0">
                <a:solidFill>
                  <a:schemeClr val="tx1">
                    <a:lumMod val="75000"/>
                    <a:lumOff val="25000"/>
                  </a:schemeClr>
                </a:solidFill>
              </a:rPr>
              <a:t>数据展示</a:t>
            </a: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pic>
        <p:nvPicPr>
          <p:cNvPr id="187" name="Picture 186"/>
          <p:cNvPicPr>
            <a:picLocks noChangeAspect="1"/>
          </p:cNvPicPr>
          <p:nvPr/>
        </p:nvPicPr>
        <p:blipFill>
          <a:blip r:embed="rId2"/>
          <a:stretch>
            <a:fillRect/>
          </a:stretch>
        </p:blipFill>
        <p:spPr>
          <a:xfrm>
            <a:off x="4269105" y="1308735"/>
            <a:ext cx="7543165" cy="4240530"/>
          </a:xfrm>
          <a:prstGeom prst="rect">
            <a:avLst/>
          </a:prstGeom>
        </p:spPr>
      </p:pic>
      <p:sp>
        <p:nvSpPr>
          <p:cNvPr id="188" name="Text Box 187"/>
          <p:cNvSpPr txBox="1"/>
          <p:nvPr/>
        </p:nvSpPr>
        <p:spPr>
          <a:xfrm>
            <a:off x="481330" y="1560830"/>
            <a:ext cx="3244215" cy="922020"/>
          </a:xfrm>
          <a:prstGeom prst="rect">
            <a:avLst/>
          </a:prstGeom>
          <a:noFill/>
        </p:spPr>
        <p:txBody>
          <a:bodyPr wrap="square" rtlCol="0">
            <a:spAutoFit/>
          </a:bodyPr>
          <a:lstStyle/>
          <a:p>
            <a:pPr indent="457200" fontAlgn="auto"/>
            <a:r>
              <a:rPr lang="zh-CN" altLang="en-US" dirty="0"/>
              <a:t>经过几天不断的封</a:t>
            </a:r>
            <a:r>
              <a:rPr lang="en-US" altLang="zh-CN" dirty="0" err="1"/>
              <a:t>ip</a:t>
            </a:r>
            <a:r>
              <a:rPr lang="zh-CN" altLang="en-US" dirty="0"/>
              <a:t>和解封斗争过后，初步爬取了</a:t>
            </a:r>
            <a:r>
              <a:rPr lang="en-US" altLang="zh-CN" dirty="0"/>
              <a:t>2000</a:t>
            </a:r>
            <a:r>
              <a:rPr lang="zh-CN" altLang="en-US" dirty="0"/>
              <a:t>多条电影的基本信息。</a:t>
            </a:r>
          </a:p>
        </p:txBody>
      </p:sp>
      <p:sp>
        <p:nvSpPr>
          <p:cNvPr id="189" name="Text Box 188"/>
          <p:cNvSpPr txBox="1"/>
          <p:nvPr/>
        </p:nvSpPr>
        <p:spPr>
          <a:xfrm>
            <a:off x="481330" y="2882900"/>
            <a:ext cx="3319780" cy="645160"/>
          </a:xfrm>
          <a:prstGeom prst="rect">
            <a:avLst/>
          </a:prstGeom>
          <a:noFill/>
        </p:spPr>
        <p:txBody>
          <a:bodyPr wrap="square" rtlCol="0">
            <a:spAutoFit/>
          </a:bodyPr>
          <a:lstStyle/>
          <a:p>
            <a:pPr indent="457200" fontAlgn="auto"/>
            <a:r>
              <a:rPr lang="zh-CN" altLang="en-US"/>
              <a:t>接下来就是激动人心的数据处理和数据分析阶段了！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1000" fill="hold"/>
                                        <p:tgtEl>
                                          <p:spTgt spid="188"/>
                                        </p:tgtEl>
                                        <p:attrNameLst>
                                          <p:attrName>ppt_w</p:attrName>
                                        </p:attrNameLst>
                                      </p:cBhvr>
                                      <p:tavLst>
                                        <p:tav tm="0">
                                          <p:val>
                                            <p:strVal val="#ppt_w+.3"/>
                                          </p:val>
                                        </p:tav>
                                        <p:tav tm="100000">
                                          <p:val>
                                            <p:strVal val="#ppt_w"/>
                                          </p:val>
                                        </p:tav>
                                      </p:tavLst>
                                    </p:anim>
                                    <p:anim calcmode="lin" valueType="num">
                                      <p:cBhvr>
                                        <p:cTn id="8" dur="1000" fill="hold"/>
                                        <p:tgtEl>
                                          <p:spTgt spid="188"/>
                                        </p:tgtEl>
                                        <p:attrNameLst>
                                          <p:attrName>ppt_h</p:attrName>
                                        </p:attrNameLst>
                                      </p:cBhvr>
                                      <p:tavLst>
                                        <p:tav tm="0">
                                          <p:val>
                                            <p:strVal val="#ppt_h"/>
                                          </p:val>
                                        </p:tav>
                                        <p:tav tm="100000">
                                          <p:val>
                                            <p:strVal val="#ppt_h"/>
                                          </p:val>
                                        </p:tav>
                                      </p:tavLst>
                                    </p:anim>
                                    <p:animEffect transition="in" filter="fade">
                                      <p:cBhvr>
                                        <p:cTn id="9" dur="1000"/>
                                        <p:tgtEl>
                                          <p:spTgt spid="18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7"/>
                                        </p:tgtEl>
                                        <p:attrNameLst>
                                          <p:attrName>style.visibility</p:attrName>
                                        </p:attrNameLst>
                                      </p:cBhvr>
                                      <p:to>
                                        <p:strVal val="visible"/>
                                      </p:to>
                                    </p:set>
                                    <p:anim calcmode="lin" valueType="num">
                                      <p:cBhvr>
                                        <p:cTn id="14" dur="500" fill="hold"/>
                                        <p:tgtEl>
                                          <p:spTgt spid="187"/>
                                        </p:tgtEl>
                                        <p:attrNameLst>
                                          <p:attrName>ppt_w</p:attrName>
                                        </p:attrNameLst>
                                      </p:cBhvr>
                                      <p:tavLst>
                                        <p:tav tm="0">
                                          <p:val>
                                            <p:fltVal val="0"/>
                                          </p:val>
                                        </p:tav>
                                        <p:tav tm="100000">
                                          <p:val>
                                            <p:strVal val="#ppt_w"/>
                                          </p:val>
                                        </p:tav>
                                      </p:tavLst>
                                    </p:anim>
                                    <p:anim calcmode="lin" valueType="num">
                                      <p:cBhvr>
                                        <p:cTn id="15" dur="500" fill="hold"/>
                                        <p:tgtEl>
                                          <p:spTgt spid="187"/>
                                        </p:tgtEl>
                                        <p:attrNameLst>
                                          <p:attrName>ppt_h</p:attrName>
                                        </p:attrNameLst>
                                      </p:cBhvr>
                                      <p:tavLst>
                                        <p:tav tm="0">
                                          <p:val>
                                            <p:fltVal val="0"/>
                                          </p:val>
                                        </p:tav>
                                        <p:tav tm="100000">
                                          <p:val>
                                            <p:strVal val="#ppt_h"/>
                                          </p:val>
                                        </p:tav>
                                      </p:tavLst>
                                    </p:anim>
                                    <p:animEffect transition="in" filter="fade">
                                      <p:cBhvr>
                                        <p:cTn id="16" dur="500"/>
                                        <p:tgtEl>
                                          <p:spTgt spid="187"/>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89"/>
                                        </p:tgtEl>
                                        <p:attrNameLst>
                                          <p:attrName>style.visibility</p:attrName>
                                        </p:attrNameLst>
                                      </p:cBhvr>
                                      <p:to>
                                        <p:strVal val="visible"/>
                                      </p:to>
                                    </p:set>
                                    <p:anim calcmode="lin" valueType="num">
                                      <p:cBhvr>
                                        <p:cTn id="21" dur="1000" fill="hold"/>
                                        <p:tgtEl>
                                          <p:spTgt spid="189"/>
                                        </p:tgtEl>
                                        <p:attrNameLst>
                                          <p:attrName>ppt_w</p:attrName>
                                        </p:attrNameLst>
                                      </p:cBhvr>
                                      <p:tavLst>
                                        <p:tav tm="0">
                                          <p:val>
                                            <p:strVal val="#ppt_w+.3"/>
                                          </p:val>
                                        </p:tav>
                                        <p:tav tm="100000">
                                          <p:val>
                                            <p:strVal val="#ppt_w"/>
                                          </p:val>
                                        </p:tav>
                                      </p:tavLst>
                                    </p:anim>
                                    <p:anim calcmode="lin" valueType="num">
                                      <p:cBhvr>
                                        <p:cTn id="22" dur="1000" fill="hold"/>
                                        <p:tgtEl>
                                          <p:spTgt spid="189"/>
                                        </p:tgtEl>
                                        <p:attrNameLst>
                                          <p:attrName>ppt_h</p:attrName>
                                        </p:attrNameLst>
                                      </p:cBhvr>
                                      <p:tavLst>
                                        <p:tav tm="0">
                                          <p:val>
                                            <p:strVal val="#ppt_h"/>
                                          </p:val>
                                        </p:tav>
                                        <p:tav tm="100000">
                                          <p:val>
                                            <p:strVal val="#ppt_h"/>
                                          </p:val>
                                        </p:tav>
                                      </p:tavLst>
                                    </p:anim>
                                    <p:animEffect transition="in" filter="fade">
                                      <p:cBhvr>
                                        <p:cTn id="23"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88" grpId="1"/>
      <p:bldP spid="189" grpId="0"/>
      <p:bldP spid="18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椭圆 18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1344023" y="448348"/>
            <a:ext cx="1198880" cy="398780"/>
          </a:xfrm>
          <a:prstGeom prst="rect">
            <a:avLst/>
          </a:prstGeom>
        </p:spPr>
        <p:txBody>
          <a:bodyPr wrap="none">
            <a:spAutoFit/>
          </a:bodyPr>
          <a:lstStyle/>
          <a:p>
            <a:pPr algn="l"/>
            <a:r>
              <a:rPr lang="zh-CN" altLang="en-US" sz="2000" b="1" dirty="0">
                <a:solidFill>
                  <a:schemeClr val="tx1">
                    <a:lumMod val="75000"/>
                    <a:lumOff val="25000"/>
                  </a:schemeClr>
                </a:solidFill>
                <a:sym typeface="+mn-ea"/>
              </a:rPr>
              <a:t>评论分析</a:t>
            </a:r>
            <a:endParaRPr lang="zh-CN" altLang="en-US" sz="2000" b="1" dirty="0">
              <a:solidFill>
                <a:schemeClr val="tx1">
                  <a:lumMod val="75000"/>
                  <a:lumOff val="25000"/>
                </a:schemeClr>
              </a:solidFill>
            </a:endParaRPr>
          </a:p>
        </p:txBody>
      </p:sp>
      <p:sp>
        <p:nvSpPr>
          <p:cNvPr id="186" name="矩形 185"/>
          <p:cNvSpPr/>
          <p:nvPr/>
        </p:nvSpPr>
        <p:spPr>
          <a:xfrm>
            <a:off x="1344023" y="764961"/>
            <a:ext cx="2196435" cy="261610"/>
          </a:xfrm>
          <a:prstGeom prst="rect">
            <a:avLst/>
          </a:prstGeom>
        </p:spPr>
        <p:txBody>
          <a:bodyPr wrap="none">
            <a:spAutoFit/>
          </a:bodyPr>
          <a:lstStyle/>
          <a:p>
            <a:r>
              <a:rPr lang="en-US" altLang="zh-CN" sz="1100" dirty="0">
                <a:solidFill>
                  <a:schemeClr val="bg1">
                    <a:lumMod val="50000"/>
                  </a:schemeClr>
                </a:solidFill>
              </a:rPr>
              <a:t>Lorem ipsum dolor sit </a:t>
            </a:r>
            <a:r>
              <a:rPr lang="en-US" altLang="zh-CN" sz="1100" dirty="0" err="1">
                <a:solidFill>
                  <a:schemeClr val="bg1">
                    <a:lumMod val="50000"/>
                  </a:schemeClr>
                </a:solidFill>
              </a:rPr>
              <a:t>amet</a:t>
            </a:r>
            <a:r>
              <a:rPr lang="en-US" altLang="zh-CN" sz="1100" dirty="0">
                <a:solidFill>
                  <a:schemeClr val="bg1">
                    <a:lumMod val="50000"/>
                  </a:schemeClr>
                </a:solidFill>
              </a:rPr>
              <a:t> </a:t>
            </a:r>
            <a:r>
              <a:rPr lang="en-US" altLang="zh-CN" sz="1100" dirty="0" err="1">
                <a:solidFill>
                  <a:schemeClr val="bg1">
                    <a:lumMod val="50000"/>
                  </a:schemeClr>
                </a:solidFill>
              </a:rPr>
              <a:t>kolor</a:t>
            </a:r>
            <a:endParaRPr lang="zh-CN" altLang="en-US" sz="1100" dirty="0">
              <a:solidFill>
                <a:schemeClr val="bg1">
                  <a:lumMod val="50000"/>
                </a:schemeClr>
              </a:solidFill>
            </a:endParaRPr>
          </a:p>
        </p:txBody>
      </p:sp>
      <p:pic>
        <p:nvPicPr>
          <p:cNvPr id="187" name="Picture 186"/>
          <p:cNvPicPr>
            <a:picLocks noChangeAspect="1"/>
          </p:cNvPicPr>
          <p:nvPr/>
        </p:nvPicPr>
        <p:blipFill>
          <a:blip r:embed="rId2"/>
          <a:stretch>
            <a:fillRect/>
          </a:stretch>
        </p:blipFill>
        <p:spPr>
          <a:xfrm>
            <a:off x="5013325" y="1491615"/>
            <a:ext cx="6767830" cy="3805555"/>
          </a:xfrm>
          <a:prstGeom prst="rect">
            <a:avLst/>
          </a:prstGeom>
        </p:spPr>
      </p:pic>
      <p:sp>
        <p:nvSpPr>
          <p:cNvPr id="188" name="文本框 10"/>
          <p:cNvSpPr txBox="1"/>
          <p:nvPr/>
        </p:nvSpPr>
        <p:spPr>
          <a:xfrm>
            <a:off x="491504" y="1491711"/>
            <a:ext cx="1410964" cy="523220"/>
          </a:xfrm>
          <a:prstGeom prst="rect">
            <a:avLst/>
          </a:prstGeom>
          <a:noFill/>
        </p:spPr>
        <p:txBody>
          <a:bodyPr wrap="none" rtlCol="0">
            <a:spAutoFit/>
          </a:bodyPr>
          <a:lstStyle>
            <a:defPPr>
              <a:defRPr lang="zh-CN"/>
            </a:defPPr>
            <a:lvl1pPr>
              <a:defRPr sz="2800">
                <a:solidFill>
                  <a:srgbClr val="48A2A0"/>
                </a:solidFill>
              </a:defRPr>
            </a:lvl1pPr>
          </a:lstStyle>
          <a:p>
            <a:r>
              <a:rPr lang="en-US" altLang="zh-CN" dirty="0"/>
              <a:t>Analysis</a:t>
            </a:r>
            <a:endParaRPr lang="zh-CN" altLang="en-US" dirty="0"/>
          </a:p>
        </p:txBody>
      </p:sp>
      <p:sp>
        <p:nvSpPr>
          <p:cNvPr id="190" name="Text Box 189"/>
          <p:cNvSpPr txBox="1"/>
          <p:nvPr/>
        </p:nvSpPr>
        <p:spPr>
          <a:xfrm>
            <a:off x="434340" y="2376170"/>
            <a:ext cx="4390390" cy="2306955"/>
          </a:xfrm>
          <a:prstGeom prst="rect">
            <a:avLst/>
          </a:prstGeom>
          <a:noFill/>
        </p:spPr>
        <p:txBody>
          <a:bodyPr wrap="square" rtlCol="0">
            <a:spAutoFit/>
          </a:bodyPr>
          <a:lstStyle/>
          <a:p>
            <a:pPr indent="457200" fontAlgn="auto"/>
            <a:r>
              <a:rPr lang="zh-CN" altLang="en-US"/>
              <a:t>总所周知，很多影视机构为了自己的电影能够有更好的票房，会请一些人专门去评分的网站上打高分，也就是刷分。把评分刷高了就能够吸引更多人去观看他们的电影。我们接下来的操作就是通过用户评论去评定每一部电影的评分，而不是通过豆瓣内部的用户综合评分来给一部电影打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wedge">
                                      <p:cBhvr>
                                        <p:cTn id="14" dur="2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0" grpId="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2368</Words>
  <Application>Microsoft Office PowerPoint</Application>
  <PresentationFormat>宽屏</PresentationFormat>
  <Paragraphs>149</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幼圆</vt:lpstr>
      <vt:lpstr>等线</vt:lpstr>
      <vt:lpstr>Futura Bk BT</vt:lpstr>
      <vt:lpstr>Gotham Rounded Medium</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W HB</cp:lastModifiedBy>
  <cp:revision>110</cp:revision>
  <dcterms:created xsi:type="dcterms:W3CDTF">2016-01-19T08:46:00Z</dcterms:created>
  <dcterms:modified xsi:type="dcterms:W3CDTF">2020-12-15T04:45:22Z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